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Nunito"/>
      <p:regular r:id="rId29"/>
      <p:bold r:id="rId30"/>
      <p:italic r:id="rId31"/>
      <p:boldItalic r:id="rId32"/>
    </p:embeddedFont>
    <p:embeddedFont>
      <p:font typeface="PT Sans Narrow"/>
      <p:regular r:id="rId33"/>
      <p:bold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5E730E8-C55A-4B37-98BD-EA76A792FFE2}">
  <a:tblStyle styleId="{D5E730E8-C55A-4B37-98BD-EA76A792FFE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Nuni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unito-italic.fntdata"/><Relationship Id="rId30" Type="http://schemas.openxmlformats.org/officeDocument/2006/relationships/font" Target="fonts/Nunito-bold.fntdata"/><Relationship Id="rId11" Type="http://schemas.openxmlformats.org/officeDocument/2006/relationships/slide" Target="slides/slide5.xml"/><Relationship Id="rId33" Type="http://schemas.openxmlformats.org/officeDocument/2006/relationships/font" Target="fonts/PTSansNarrow-regular.fntdata"/><Relationship Id="rId10" Type="http://schemas.openxmlformats.org/officeDocument/2006/relationships/slide" Target="slides/slide4.xml"/><Relationship Id="rId32" Type="http://schemas.openxmlformats.org/officeDocument/2006/relationships/font" Target="fonts/Nunito-boldItalic.fntdata"/><Relationship Id="rId13" Type="http://schemas.openxmlformats.org/officeDocument/2006/relationships/slide" Target="slides/slide7.xml"/><Relationship Id="rId35" Type="http://schemas.openxmlformats.org/officeDocument/2006/relationships/font" Target="fonts/OpenSans-regular.fntdata"/><Relationship Id="rId12" Type="http://schemas.openxmlformats.org/officeDocument/2006/relationships/slide" Target="slides/slide6.xml"/><Relationship Id="rId34" Type="http://schemas.openxmlformats.org/officeDocument/2006/relationships/font" Target="fonts/PTSansNarrow-bold.fntdata"/><Relationship Id="rId15" Type="http://schemas.openxmlformats.org/officeDocument/2006/relationships/slide" Target="slides/slide9.xml"/><Relationship Id="rId37" Type="http://schemas.openxmlformats.org/officeDocument/2006/relationships/font" Target="fonts/OpenSans-italic.fntdata"/><Relationship Id="rId14" Type="http://schemas.openxmlformats.org/officeDocument/2006/relationships/slide" Target="slides/slide8.xml"/><Relationship Id="rId36" Type="http://schemas.openxmlformats.org/officeDocument/2006/relationships/font" Target="fonts/OpenSans-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OpenSans-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97f4776dc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97f4776dc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97f4776dc4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97f4776dc4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97f4776dc4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97f4776dc4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97f4776dc4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97f4776dc4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97f4776dc4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97f4776dc4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97f4776dc4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97f4776dc4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97f4776dc4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97f4776dc4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97f4776dc4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97f4776dc4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97f4776dc4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97f4776dc4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97f4776dc4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97f4776dc4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933f4ae644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933f4ae644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97f4776dc4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97f4776dc4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97f4776dc4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97f4776dc4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97f4776dc4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97f4776dc4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933f4ae644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933f4ae644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933f4ae644_3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933f4ae644_3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97f4776dc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97f4776dc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7f4776dc4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7f4776dc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97f4776dc4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97f4776dc4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97f4776dc4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97f4776dc4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97f4776dc4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97f4776dc4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JhbvxlWFVvE" TargetMode="External"/><Relationship Id="rId4" Type="http://schemas.openxmlformats.org/officeDocument/2006/relationships/image" Target="../media/image10.jpg"/><Relationship Id="rId5" Type="http://schemas.openxmlformats.org/officeDocument/2006/relationships/hyperlink" Target="http://www.youtube.com/watch?v=NLhjNzQHphQ" TargetMode="External"/><Relationship Id="rId6" Type="http://schemas.openxmlformats.org/officeDocument/2006/relationships/image" Target="../media/image6.jpg"/><Relationship Id="rId7" Type="http://schemas.openxmlformats.org/officeDocument/2006/relationships/hyperlink" Target="http://www.youtube.com/watch?v=NGcbNn4Vk1w" TargetMode="External"/><Relationship Id="rId8"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infoemergencias.com/mapa-interactivo-de-volcanes-activos/" TargetMode="Externa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32.png"/><Relationship Id="rId6" Type="http://schemas.openxmlformats.org/officeDocument/2006/relationships/image" Target="../media/image13.png"/><Relationship Id="rId7"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0.png"/><Relationship Id="rId4" Type="http://schemas.openxmlformats.org/officeDocument/2006/relationships/image" Target="../media/image19.png"/><Relationship Id="rId5" Type="http://schemas.openxmlformats.org/officeDocument/2006/relationships/image" Target="../media/image21.png"/><Relationship Id="rId6" Type="http://schemas.openxmlformats.org/officeDocument/2006/relationships/image" Target="../media/image25.png"/><Relationship Id="rId7"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8.png"/><Relationship Id="rId4" Type="http://schemas.openxmlformats.org/officeDocument/2006/relationships/hyperlink" Target="https://www.energia.gob.cl/noticias/antofagasta/opera-en-chile-la-primera-planta-geotermica-de-sudameri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www.sernageomin.cl" TargetMode="External"/><Relationship Id="rId4" Type="http://schemas.openxmlformats.org/officeDocument/2006/relationships/image" Target="../media/image29.png"/><Relationship Id="rId5"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sernageomin.cl" TargetMode="External"/><Relationship Id="rId4" Type="http://schemas.openxmlformats.org/officeDocument/2006/relationships/image" Target="../media/image31.png"/><Relationship Id="rId5"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www.profisica.cl"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35.png"/><Relationship Id="rId5" Type="http://schemas.openxmlformats.org/officeDocument/2006/relationships/image" Target="../media/image7.png"/><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419">
                <a:latin typeface="Nunito"/>
                <a:ea typeface="Nunito"/>
                <a:cs typeface="Nunito"/>
                <a:sym typeface="Nunito"/>
              </a:rPr>
              <a:t>Dinámica de la Tierra</a:t>
            </a:r>
            <a:endParaRPr>
              <a:latin typeface="Nunito"/>
              <a:ea typeface="Nunito"/>
              <a:cs typeface="Nunito"/>
              <a:sym typeface="Nunito"/>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419">
                <a:latin typeface="Nunito"/>
                <a:ea typeface="Nunito"/>
                <a:cs typeface="Nunito"/>
                <a:sym typeface="Nunito"/>
              </a:rPr>
              <a:t>7mo Básico</a:t>
            </a:r>
            <a:endParaRPr>
              <a:latin typeface="Nunito"/>
              <a:ea typeface="Nunito"/>
              <a:cs typeface="Nunito"/>
              <a:sym typeface="Nunito"/>
            </a:endParaRPr>
          </a:p>
          <a:p>
            <a:pPr indent="0" lvl="0" marL="0" rtl="0" algn="ctr">
              <a:spcBef>
                <a:spcPts val="0"/>
              </a:spcBef>
              <a:spcAft>
                <a:spcPts val="0"/>
              </a:spcAft>
              <a:buNone/>
            </a:pPr>
            <a:r>
              <a:rPr lang="es-419">
                <a:latin typeface="Nunito"/>
                <a:ea typeface="Nunito"/>
                <a:cs typeface="Nunito"/>
                <a:sym typeface="Nunito"/>
              </a:rPr>
              <a:t>Ciencias - Física</a:t>
            </a:r>
            <a:endParaRPr>
              <a:latin typeface="Nunito"/>
              <a:ea typeface="Nunito"/>
              <a:cs typeface="Nunito"/>
              <a:sym typeface="Nunito"/>
            </a:endParaRPr>
          </a:p>
        </p:txBody>
      </p:sp>
      <p:sp>
        <p:nvSpPr>
          <p:cNvPr id="68" name="Google Shape;68;p13"/>
          <p:cNvSpPr txBox="1"/>
          <p:nvPr>
            <p:ph idx="1" type="subTitle"/>
          </p:nvPr>
        </p:nvSpPr>
        <p:spPr>
          <a:xfrm>
            <a:off x="1984675" y="4144588"/>
            <a:ext cx="4870500" cy="48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419" sz="1600">
                <a:latin typeface="Nunito"/>
                <a:ea typeface="Nunito"/>
                <a:cs typeface="Nunito"/>
                <a:sym typeface="Nunito"/>
              </a:rPr>
              <a:t>Presentación preparada por Esteban Arenas para</a:t>
            </a:r>
            <a:endParaRPr sz="1600">
              <a:latin typeface="Nunito"/>
              <a:ea typeface="Nunito"/>
              <a:cs typeface="Nunito"/>
              <a:sym typeface="Nunito"/>
            </a:endParaRPr>
          </a:p>
          <a:p>
            <a:pPr indent="0" lvl="0" marL="0" rtl="0" algn="ctr">
              <a:spcBef>
                <a:spcPts val="0"/>
              </a:spcBef>
              <a:spcAft>
                <a:spcPts val="0"/>
              </a:spcAft>
              <a:buNone/>
            </a:pPr>
            <a:r>
              <a:rPr lang="es-419" sz="1600">
                <a:latin typeface="Nunito"/>
                <a:ea typeface="Nunito"/>
                <a:cs typeface="Nunito"/>
                <a:sym typeface="Nunito"/>
              </a:rPr>
              <a:t>Iniciativa Profisica</a:t>
            </a:r>
            <a:endParaRPr sz="1600">
              <a:latin typeface="Nunito"/>
              <a:ea typeface="Nunito"/>
              <a:cs typeface="Nunito"/>
              <a:sym typeface="Nunito"/>
            </a:endParaRPr>
          </a:p>
          <a:p>
            <a:pPr indent="0" lvl="0" marL="0" rtl="0" algn="ctr">
              <a:spcBef>
                <a:spcPts val="0"/>
              </a:spcBef>
              <a:spcAft>
                <a:spcPts val="0"/>
              </a:spcAft>
              <a:buNone/>
            </a:pPr>
            <a:r>
              <a:rPr b="1" lang="es-419" sz="1600">
                <a:latin typeface="Nunito"/>
                <a:ea typeface="Nunito"/>
                <a:cs typeface="Nunito"/>
                <a:sym typeface="Nunito"/>
              </a:rPr>
              <a:t>www.profisica.cl</a:t>
            </a:r>
            <a:endParaRPr b="1" sz="1600">
              <a:latin typeface="Nunito"/>
              <a:ea typeface="Nunito"/>
              <a:cs typeface="Nunito"/>
              <a:sym typeface="Nunito"/>
            </a:endParaRPr>
          </a:p>
        </p:txBody>
      </p:sp>
      <p:pic>
        <p:nvPicPr>
          <p:cNvPr id="69" name="Google Shape;69;p13"/>
          <p:cNvPicPr preferRelativeResize="0"/>
          <p:nvPr/>
        </p:nvPicPr>
        <p:blipFill>
          <a:blip r:embed="rId3">
            <a:alphaModFix/>
          </a:blip>
          <a:stretch>
            <a:fillRect/>
          </a:stretch>
        </p:blipFill>
        <p:spPr>
          <a:xfrm>
            <a:off x="3705550" y="51000"/>
            <a:ext cx="1428750" cy="828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311700" y="56525"/>
            <a:ext cx="6649500" cy="53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3000">
                <a:latin typeface="Nunito"/>
                <a:ea typeface="Nunito"/>
                <a:cs typeface="Nunito"/>
                <a:sym typeface="Nunito"/>
              </a:rPr>
              <a:t>Una erupción</a:t>
            </a:r>
            <a:endParaRPr sz="3000">
              <a:latin typeface="Nunito"/>
              <a:ea typeface="Nunito"/>
              <a:cs typeface="Nunito"/>
              <a:sym typeface="Nunito"/>
            </a:endParaRPr>
          </a:p>
        </p:txBody>
      </p:sp>
      <p:pic>
        <p:nvPicPr>
          <p:cNvPr descr="Volcano eruption caught on video.&#10;erupcion de volcan captado en video&#10;eruption of Mount Tavurvur volcano&#10;volcano explodes in Papua New Guinea" id="140" name="Google Shape;140;p22" title="Momento exacto de erupcion de volcan en Papua Nueva Guinea">
            <a:hlinkClick r:id="rId3"/>
          </p:cNvPr>
          <p:cNvPicPr preferRelativeResize="0"/>
          <p:nvPr/>
        </p:nvPicPr>
        <p:blipFill>
          <a:blip r:embed="rId4">
            <a:alphaModFix/>
          </a:blip>
          <a:stretch>
            <a:fillRect/>
          </a:stretch>
        </p:blipFill>
        <p:spPr>
          <a:xfrm>
            <a:off x="152400" y="748025"/>
            <a:ext cx="3256274" cy="2442200"/>
          </a:xfrm>
          <a:prstGeom prst="rect">
            <a:avLst/>
          </a:prstGeom>
          <a:noFill/>
          <a:ln>
            <a:noFill/>
          </a:ln>
        </p:spPr>
      </p:pic>
      <p:sp>
        <p:nvSpPr>
          <p:cNvPr id="141" name="Google Shape;141;p22"/>
          <p:cNvSpPr txBox="1"/>
          <p:nvPr/>
        </p:nvSpPr>
        <p:spPr>
          <a:xfrm>
            <a:off x="311700" y="3283925"/>
            <a:ext cx="2660700" cy="3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1200">
                <a:latin typeface="Open Sans"/>
                <a:ea typeface="Open Sans"/>
                <a:cs typeface="Open Sans"/>
                <a:sym typeface="Open Sans"/>
              </a:rPr>
              <a:t>Momento de la erupción volcánica en Papúa Nueva Guinea</a:t>
            </a:r>
            <a:endParaRPr b="1" sz="1200">
              <a:latin typeface="Open Sans"/>
              <a:ea typeface="Open Sans"/>
              <a:cs typeface="Open Sans"/>
              <a:sym typeface="Open Sans"/>
            </a:endParaRPr>
          </a:p>
        </p:txBody>
      </p:sp>
      <p:pic>
        <p:nvPicPr>
          <p:cNvPr descr="Krakatoa volcano explodes in a spectacular large eruption with a small lateral blast on 17 Oct 2018. The place shown in this video no longer exists: on 22 Dec 2018, the summit cone of Anak Krakatau island, seen here erupting, collapsed into the sea in a massive landslide, triggering a devastating tsunami that killed hundreds of people.&#10;Video was taken during a VolcanoDiscovery expedition to Krakatau from 13-20 Oct 2018. In the afternoon of 17 Oct, a particularly violent explosion occurred as lateral blast that excavated a pit crater beneath the southern lid of the crater, at the same location the September lava flow had overspilled from the crater. By 19 Oct, this new pit had merged with the main crater, enlarging it.&#10;To use this video in a commercial player or in broadcasts, please email licensing@storyful.com&#10;See also: &#10;Photos: https://volcanodiscovery.com/photos/krakatau/oct-2018-eruption.html&#10;Tour Krakatau Volcano Special: https://www.volcanoadventures.com/indonesia/tours/krakatau-special.html&#10;Krakatau volcano news: https://www.volcanodiscovery.com/krakatau/news.html" id="142" name="Google Shape;142;p22" title="Krakatoa volcano explodes: spectacular huge eruption two months before 2018 tsunami">
            <a:hlinkClick r:id="rId5"/>
          </p:cNvPr>
          <p:cNvPicPr preferRelativeResize="0"/>
          <p:nvPr/>
        </p:nvPicPr>
        <p:blipFill>
          <a:blip r:embed="rId6">
            <a:alphaModFix/>
          </a:blip>
          <a:stretch>
            <a:fillRect/>
          </a:stretch>
        </p:blipFill>
        <p:spPr>
          <a:xfrm>
            <a:off x="5432300" y="56525"/>
            <a:ext cx="3256274" cy="2442213"/>
          </a:xfrm>
          <a:prstGeom prst="rect">
            <a:avLst/>
          </a:prstGeom>
          <a:noFill/>
          <a:ln>
            <a:noFill/>
          </a:ln>
        </p:spPr>
      </p:pic>
      <p:sp>
        <p:nvSpPr>
          <p:cNvPr id="143" name="Google Shape;143;p22"/>
          <p:cNvSpPr txBox="1"/>
          <p:nvPr/>
        </p:nvSpPr>
        <p:spPr>
          <a:xfrm>
            <a:off x="2771600" y="4342625"/>
            <a:ext cx="2660700" cy="53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1200">
                <a:latin typeface="Open Sans"/>
                <a:ea typeface="Open Sans"/>
                <a:cs typeface="Open Sans"/>
                <a:sym typeface="Open Sans"/>
              </a:rPr>
              <a:t>E</a:t>
            </a:r>
            <a:r>
              <a:rPr b="1" lang="es-419" sz="1200">
                <a:latin typeface="Open Sans"/>
                <a:ea typeface="Open Sans"/>
                <a:cs typeface="Open Sans"/>
                <a:sym typeface="Open Sans"/>
              </a:rPr>
              <a:t>rupción volcán Krakatoa, </a:t>
            </a:r>
            <a:endParaRPr b="1" sz="1200">
              <a:latin typeface="Open Sans"/>
              <a:ea typeface="Open Sans"/>
              <a:cs typeface="Open Sans"/>
              <a:sym typeface="Open Sans"/>
            </a:endParaRPr>
          </a:p>
          <a:p>
            <a:pPr indent="0" lvl="0" marL="0" rtl="0" algn="l">
              <a:spcBef>
                <a:spcPts val="0"/>
              </a:spcBef>
              <a:spcAft>
                <a:spcPts val="0"/>
              </a:spcAft>
              <a:buNone/>
            </a:pPr>
            <a:r>
              <a:rPr b="1" lang="es-419" sz="1200">
                <a:latin typeface="Open Sans"/>
                <a:ea typeface="Open Sans"/>
                <a:cs typeface="Open Sans"/>
                <a:sym typeface="Open Sans"/>
              </a:rPr>
              <a:t>Indonesia</a:t>
            </a:r>
            <a:endParaRPr b="1" sz="1200">
              <a:latin typeface="Open Sans"/>
              <a:ea typeface="Open Sans"/>
              <a:cs typeface="Open Sans"/>
              <a:sym typeface="Open Sans"/>
            </a:endParaRPr>
          </a:p>
        </p:txBody>
      </p:sp>
      <p:pic>
        <p:nvPicPr>
          <p:cNvPr descr="Archive footage from 25th October 2018 showing Krakatau volcano erupting spectacularly in Indonesia.&#10;&#10;A larger eruption some weeks later from the same volcano caused a tsunami which has killed more than 160 people.&#10;&#10;Background information:&#10;Krakatau, a small island group in the Sunda Strait between the islands of Sumatra and Java is one of the world's most famous volcanoes. It is a mostly submerged caldera with 3 outer islands belonging to the rim and a new cone, Anak Krakatau, that has been forming a new island since 1927 and remains highly active.&#10;Krakatau exploded spectacularly in a devastating Plinian eruption 1883 that killed more than 30,000 people (mostly by the huge tsunamis triggered by the eruption). The eruption was one of the first global news events after telegraph lines had connected the different continents.&#10;&#10;This footage is being managed exclusively by Newsflare. To license this video email licensing@newsflare.com or call: +44 (0) 203 937 6280&#10;&#10;Subscribe to NewsflareBreaking: http://bit.ly/newsflare&#10;&#10;Connect with NewsflareBreaking Online:&#10;▶Facebook https://www.facebook.com/Newsflare&#10;▶Twitter https://twitter.com/Newsflare&#10;▶Google+ http://bit.ly/NewsflareGoogle&#10;&#10;Register now to upload your videos and be notified of paid video assignments near you.&#10;→ Visit www.newsflare.com to find out more." id="144" name="Google Shape;144;p22" title="Incredible Krakatoa volcano eruptions at night | anak krakatau 2018">
            <a:hlinkClick r:id="rId7"/>
          </p:cNvPr>
          <p:cNvPicPr preferRelativeResize="0"/>
          <p:nvPr/>
        </p:nvPicPr>
        <p:blipFill>
          <a:blip r:embed="rId8">
            <a:alphaModFix/>
          </a:blip>
          <a:stretch>
            <a:fillRect/>
          </a:stretch>
        </p:blipFill>
        <p:spPr>
          <a:xfrm>
            <a:off x="5378063" y="2571750"/>
            <a:ext cx="3310500" cy="2482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txBox="1"/>
          <p:nvPr>
            <p:ph type="title"/>
          </p:nvPr>
        </p:nvSpPr>
        <p:spPr>
          <a:xfrm>
            <a:off x="311700" y="64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3200">
                <a:latin typeface="Nunito"/>
                <a:ea typeface="Nunito"/>
                <a:cs typeface="Nunito"/>
                <a:sym typeface="Nunito"/>
              </a:rPr>
              <a:t>¿Cómo se produce una erupción volcánica?</a:t>
            </a:r>
            <a:endParaRPr sz="3200">
              <a:latin typeface="Nunito"/>
              <a:ea typeface="Nunito"/>
              <a:cs typeface="Nunito"/>
              <a:sym typeface="Nunito"/>
            </a:endParaRPr>
          </a:p>
        </p:txBody>
      </p:sp>
      <p:pic>
        <p:nvPicPr>
          <p:cNvPr id="150" name="Google Shape;150;p23"/>
          <p:cNvPicPr preferRelativeResize="0"/>
          <p:nvPr/>
        </p:nvPicPr>
        <p:blipFill>
          <a:blip r:embed="rId3">
            <a:alphaModFix/>
          </a:blip>
          <a:stretch>
            <a:fillRect/>
          </a:stretch>
        </p:blipFill>
        <p:spPr>
          <a:xfrm>
            <a:off x="152400" y="923825"/>
            <a:ext cx="3275725" cy="2453175"/>
          </a:xfrm>
          <a:prstGeom prst="rect">
            <a:avLst/>
          </a:prstGeom>
          <a:noFill/>
          <a:ln>
            <a:noFill/>
          </a:ln>
        </p:spPr>
      </p:pic>
      <p:sp>
        <p:nvSpPr>
          <p:cNvPr id="151" name="Google Shape;151;p23"/>
          <p:cNvSpPr txBox="1"/>
          <p:nvPr>
            <p:ph idx="1" type="body"/>
          </p:nvPr>
        </p:nvSpPr>
        <p:spPr>
          <a:xfrm>
            <a:off x="495700" y="2806000"/>
            <a:ext cx="2323500" cy="1294500"/>
          </a:xfrm>
          <a:prstGeom prst="rect">
            <a:avLst/>
          </a:prstGeom>
          <a:solidFill>
            <a:srgbClr val="EFEFEF"/>
          </a:solidFill>
        </p:spPr>
        <p:txBody>
          <a:bodyPr anchorCtr="0" anchor="t" bIns="91425" lIns="91425" spcFirstLastPara="1" rIns="91425" wrap="square" tIns="91425">
            <a:noAutofit/>
          </a:bodyPr>
          <a:lstStyle/>
          <a:p>
            <a:pPr indent="0" lvl="0" marL="0" rtl="0" algn="l">
              <a:spcBef>
                <a:spcPts val="0"/>
              </a:spcBef>
              <a:spcAft>
                <a:spcPts val="0"/>
              </a:spcAft>
              <a:buNone/>
            </a:pPr>
            <a:r>
              <a:rPr lang="es-419" sz="1100">
                <a:solidFill>
                  <a:srgbClr val="0D0D0D"/>
                </a:solidFill>
                <a:latin typeface="Nunito"/>
                <a:ea typeface="Nunito"/>
                <a:cs typeface="Nunito"/>
                <a:sym typeface="Nunito"/>
              </a:rPr>
              <a:t>El magma se acumula en la cámara magmática, lo que aumenta la presión.</a:t>
            </a:r>
            <a:endParaRPr sz="1100">
              <a:solidFill>
                <a:srgbClr val="0D0D0D"/>
              </a:solidFill>
              <a:latin typeface="Nunito"/>
              <a:ea typeface="Nunito"/>
              <a:cs typeface="Nunito"/>
              <a:sym typeface="Nunito"/>
            </a:endParaRPr>
          </a:p>
          <a:p>
            <a:pPr indent="0" lvl="0" marL="0" rtl="0" algn="l">
              <a:spcBef>
                <a:spcPts val="1600"/>
              </a:spcBef>
              <a:spcAft>
                <a:spcPts val="1600"/>
              </a:spcAft>
              <a:buNone/>
            </a:pPr>
            <a:r>
              <a:rPr lang="es-419" sz="1100">
                <a:solidFill>
                  <a:srgbClr val="0D0D0D"/>
                </a:solidFill>
                <a:latin typeface="Nunito"/>
                <a:ea typeface="Nunito"/>
                <a:cs typeface="Nunito"/>
                <a:sym typeface="Nunito"/>
              </a:rPr>
              <a:t>Ruidos y temblores pueden producirse (no siempre es así) </a:t>
            </a:r>
            <a:endParaRPr sz="1100">
              <a:solidFill>
                <a:srgbClr val="0D0D0D"/>
              </a:solidFill>
              <a:latin typeface="Nunito"/>
              <a:ea typeface="Nunito"/>
              <a:cs typeface="Nunito"/>
              <a:sym typeface="Nunito"/>
            </a:endParaRPr>
          </a:p>
        </p:txBody>
      </p:sp>
      <p:pic>
        <p:nvPicPr>
          <p:cNvPr id="152" name="Google Shape;152;p23"/>
          <p:cNvPicPr preferRelativeResize="0"/>
          <p:nvPr/>
        </p:nvPicPr>
        <p:blipFill>
          <a:blip r:embed="rId4">
            <a:alphaModFix/>
          </a:blip>
          <a:stretch>
            <a:fillRect/>
          </a:stretch>
        </p:blipFill>
        <p:spPr>
          <a:xfrm>
            <a:off x="4817100" y="771424"/>
            <a:ext cx="3569801" cy="2218375"/>
          </a:xfrm>
          <a:prstGeom prst="rect">
            <a:avLst/>
          </a:prstGeom>
          <a:noFill/>
          <a:ln>
            <a:noFill/>
          </a:ln>
        </p:spPr>
      </p:pic>
      <p:sp>
        <p:nvSpPr>
          <p:cNvPr id="153" name="Google Shape;153;p23"/>
          <p:cNvSpPr txBox="1"/>
          <p:nvPr>
            <p:ph idx="1" type="body"/>
          </p:nvPr>
        </p:nvSpPr>
        <p:spPr>
          <a:xfrm>
            <a:off x="6932900" y="1845450"/>
            <a:ext cx="2051700" cy="1172700"/>
          </a:xfrm>
          <a:prstGeom prst="rect">
            <a:avLst/>
          </a:prstGeom>
          <a:solidFill>
            <a:srgbClr val="EFEFEF"/>
          </a:solidFill>
        </p:spPr>
        <p:txBody>
          <a:bodyPr anchorCtr="0" anchor="t" bIns="91425" lIns="91425" spcFirstLastPara="1" rIns="91425" wrap="square" tIns="91425">
            <a:noAutofit/>
          </a:bodyPr>
          <a:lstStyle/>
          <a:p>
            <a:pPr indent="0" lvl="0" marL="0" rtl="0" algn="l">
              <a:spcBef>
                <a:spcPts val="0"/>
              </a:spcBef>
              <a:spcAft>
                <a:spcPts val="1600"/>
              </a:spcAft>
              <a:buNone/>
            </a:pPr>
            <a:r>
              <a:rPr lang="es-419" sz="1200">
                <a:solidFill>
                  <a:srgbClr val="000000"/>
                </a:solidFill>
                <a:latin typeface="Nunito"/>
                <a:ea typeface="Nunito"/>
                <a:cs typeface="Nunito"/>
                <a:sym typeface="Nunito"/>
              </a:rPr>
              <a:t>La presión y el aumento de temperatura harán que el magma comience a fluir por  la chimenea, hasta que se produzca la erupción.</a:t>
            </a:r>
            <a:endParaRPr sz="1200">
              <a:solidFill>
                <a:srgbClr val="000000"/>
              </a:solidFill>
              <a:latin typeface="Nunito"/>
              <a:ea typeface="Nunito"/>
              <a:cs typeface="Nunito"/>
              <a:sym typeface="Nunito"/>
            </a:endParaRPr>
          </a:p>
        </p:txBody>
      </p:sp>
      <p:cxnSp>
        <p:nvCxnSpPr>
          <p:cNvPr id="154" name="Google Shape;154;p23"/>
          <p:cNvCxnSpPr>
            <a:stCxn id="150" idx="3"/>
          </p:cNvCxnSpPr>
          <p:nvPr/>
        </p:nvCxnSpPr>
        <p:spPr>
          <a:xfrm flipH="1" rot="10800000">
            <a:off x="3428125" y="1072812"/>
            <a:ext cx="1330500" cy="1077600"/>
          </a:xfrm>
          <a:prstGeom prst="curvedConnector3">
            <a:avLst>
              <a:gd fmla="val 50000" name="adj1"/>
            </a:avLst>
          </a:prstGeom>
          <a:noFill/>
          <a:ln cap="flat" cmpd="sng" w="28575">
            <a:solidFill>
              <a:srgbClr val="FF9900"/>
            </a:solidFill>
            <a:prstDash val="solid"/>
            <a:round/>
            <a:headEnd len="med" w="med" type="none"/>
            <a:tailEnd len="med" w="med" type="triangle"/>
          </a:ln>
        </p:spPr>
      </p:cxnSp>
      <p:sp>
        <p:nvSpPr>
          <p:cNvPr id="155" name="Google Shape;155;p23"/>
          <p:cNvSpPr txBox="1"/>
          <p:nvPr/>
        </p:nvSpPr>
        <p:spPr>
          <a:xfrm>
            <a:off x="3990250" y="3621200"/>
            <a:ext cx="4928100" cy="7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a:latin typeface="Nunito"/>
                <a:ea typeface="Nunito"/>
                <a:cs typeface="Nunito"/>
                <a:sym typeface="Nunito"/>
              </a:rPr>
              <a:t>La violencia de una erupción dependerá de la presión acumulada, de las características del magma y del cono volcánico.</a:t>
            </a:r>
            <a:endParaRPr b="1">
              <a:latin typeface="Nunito"/>
              <a:ea typeface="Nunito"/>
              <a:cs typeface="Nunito"/>
              <a:sym typeface="Nunito"/>
            </a:endParaRPr>
          </a:p>
        </p:txBody>
      </p:sp>
      <p:sp>
        <p:nvSpPr>
          <p:cNvPr id="156" name="Google Shape;156;p23"/>
          <p:cNvSpPr txBox="1"/>
          <p:nvPr/>
        </p:nvSpPr>
        <p:spPr>
          <a:xfrm>
            <a:off x="5236300" y="3087150"/>
            <a:ext cx="2051700" cy="2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1200">
                <a:latin typeface="Nunito"/>
                <a:ea typeface="Nunito"/>
                <a:cs typeface="Nunito"/>
                <a:sym typeface="Nunito"/>
              </a:rPr>
              <a:t>Volcán Villarrica, 2015</a:t>
            </a:r>
            <a:endParaRPr b="1" sz="1200">
              <a:latin typeface="Nunito"/>
              <a:ea typeface="Nunito"/>
              <a:cs typeface="Nunito"/>
              <a:sym typeface="Nunito"/>
            </a:endParaRPr>
          </a:p>
        </p:txBody>
      </p:sp>
      <p:sp>
        <p:nvSpPr>
          <p:cNvPr id="157" name="Google Shape;157;p23"/>
          <p:cNvSpPr txBox="1"/>
          <p:nvPr/>
        </p:nvSpPr>
        <p:spPr>
          <a:xfrm>
            <a:off x="93675" y="4581150"/>
            <a:ext cx="7100700" cy="36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sz="1000">
                <a:solidFill>
                  <a:srgbClr val="999999"/>
                </a:solidFill>
                <a:latin typeface="Nunito"/>
                <a:ea typeface="Nunito"/>
                <a:cs typeface="Nunito"/>
                <a:sym typeface="Nunito"/>
              </a:rPr>
              <a:t>Imagen de </a:t>
            </a:r>
            <a:r>
              <a:rPr lang="es-419" sz="1000">
                <a:solidFill>
                  <a:srgbClr val="999999"/>
                </a:solidFill>
                <a:latin typeface="Nunito"/>
                <a:ea typeface="Nunito"/>
                <a:cs typeface="Nunito"/>
                <a:sym typeface="Nunito"/>
              </a:rPr>
              <a:t>https://www.24horas.cl/incoming/article1596392.ece/ALTERNATES/w700/A_UNO_494776.jpg</a:t>
            </a:r>
            <a:endParaRPr sz="1000">
              <a:solidFill>
                <a:srgbClr val="999999"/>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1000"/>
                                        <p:tgtEl>
                                          <p:spTgt spid="15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1000"/>
                                        <p:tgtEl>
                                          <p:spTgt spid="154"/>
                                        </p:tgtEl>
                                        <p:attrNameLst>
                                          <p:attrName>ppt_w</p:attrName>
                                        </p:attrNameLst>
                                      </p:cBhvr>
                                      <p:tavLst>
                                        <p:tav fmla="" tm="0">
                                          <p:val>
                                            <p:strVal val="0"/>
                                          </p:val>
                                        </p:tav>
                                        <p:tav fmla="" tm="100000">
                                          <p:val>
                                            <p:strVal val="#ppt_w"/>
                                          </p:val>
                                        </p:tav>
                                      </p:tavLst>
                                    </p:anim>
                                    <p:anim calcmode="lin" valueType="num">
                                      <p:cBhvr additive="base">
                                        <p:cTn dur="1000"/>
                                        <p:tgtEl>
                                          <p:spTgt spid="15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2"/>
                                        </p:tgtEl>
                                        <p:attrNameLst>
                                          <p:attrName>style.visibility</p:attrName>
                                        </p:attrNameLst>
                                      </p:cBhvr>
                                      <p:to>
                                        <p:strVal val="visible"/>
                                      </p:to>
                                    </p:set>
                                    <p:anim calcmode="lin" valueType="num">
                                      <p:cBhvr additive="base">
                                        <p:cTn dur="1000"/>
                                        <p:tgtEl>
                                          <p:spTgt spid="152"/>
                                        </p:tgtEl>
                                        <p:attrNameLst>
                                          <p:attrName>ppt_w</p:attrName>
                                        </p:attrNameLst>
                                      </p:cBhvr>
                                      <p:tavLst>
                                        <p:tav fmla="" tm="0">
                                          <p:val>
                                            <p:strVal val="0"/>
                                          </p:val>
                                        </p:tav>
                                        <p:tav fmla="" tm="100000">
                                          <p:val>
                                            <p:strVal val="#ppt_w"/>
                                          </p:val>
                                        </p:tav>
                                      </p:tavLst>
                                    </p:anim>
                                    <p:anim calcmode="lin" valueType="num">
                                      <p:cBhvr additive="base">
                                        <p:cTn dur="1000"/>
                                        <p:tgtEl>
                                          <p:spTgt spid="15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3"/>
                                        </p:tgtEl>
                                        <p:attrNameLst>
                                          <p:attrName>style.visibility</p:attrName>
                                        </p:attrNameLst>
                                      </p:cBhvr>
                                      <p:to>
                                        <p:strVal val="visible"/>
                                      </p:to>
                                    </p:set>
                                    <p:anim calcmode="lin" valueType="num">
                                      <p:cBhvr additive="base">
                                        <p:cTn dur="1000"/>
                                        <p:tgtEl>
                                          <p:spTgt spid="153"/>
                                        </p:tgtEl>
                                        <p:attrNameLst>
                                          <p:attrName>ppt_w</p:attrName>
                                        </p:attrNameLst>
                                      </p:cBhvr>
                                      <p:tavLst>
                                        <p:tav fmla="" tm="0">
                                          <p:val>
                                            <p:strVal val="0"/>
                                          </p:val>
                                        </p:tav>
                                        <p:tav fmla="" tm="100000">
                                          <p:val>
                                            <p:strVal val="#ppt_w"/>
                                          </p:val>
                                        </p:tav>
                                      </p:tavLst>
                                    </p:anim>
                                    <p:anim calcmode="lin" valueType="num">
                                      <p:cBhvr additive="base">
                                        <p:cTn dur="1000"/>
                                        <p:tgtEl>
                                          <p:spTgt spid="15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4"/>
          <p:cNvSpPr txBox="1"/>
          <p:nvPr>
            <p:ph type="title"/>
          </p:nvPr>
        </p:nvSpPr>
        <p:spPr>
          <a:xfrm>
            <a:off x="311700" y="64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3200">
                <a:latin typeface="Nunito"/>
                <a:ea typeface="Nunito"/>
                <a:cs typeface="Nunito"/>
                <a:sym typeface="Nunito"/>
              </a:rPr>
              <a:t>Algunos efectos de una erupción volcánica</a:t>
            </a:r>
            <a:endParaRPr sz="3200">
              <a:latin typeface="Nunito"/>
              <a:ea typeface="Nunito"/>
              <a:cs typeface="Nunito"/>
              <a:sym typeface="Nunito"/>
            </a:endParaRPr>
          </a:p>
        </p:txBody>
      </p:sp>
      <p:pic>
        <p:nvPicPr>
          <p:cNvPr id="163" name="Google Shape;163;p24"/>
          <p:cNvPicPr preferRelativeResize="0"/>
          <p:nvPr/>
        </p:nvPicPr>
        <p:blipFill>
          <a:blip r:embed="rId3">
            <a:alphaModFix/>
          </a:blip>
          <a:stretch>
            <a:fillRect/>
          </a:stretch>
        </p:blipFill>
        <p:spPr>
          <a:xfrm>
            <a:off x="1142125" y="605775"/>
            <a:ext cx="6914201" cy="4156725"/>
          </a:xfrm>
          <a:prstGeom prst="rect">
            <a:avLst/>
          </a:prstGeom>
          <a:noFill/>
          <a:ln>
            <a:noFill/>
          </a:ln>
        </p:spPr>
      </p:pic>
      <p:sp>
        <p:nvSpPr>
          <p:cNvPr id="164" name="Google Shape;164;p24"/>
          <p:cNvSpPr txBox="1"/>
          <p:nvPr/>
        </p:nvSpPr>
        <p:spPr>
          <a:xfrm>
            <a:off x="103050" y="4723150"/>
            <a:ext cx="87870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1000">
                <a:solidFill>
                  <a:srgbClr val="999999"/>
                </a:solidFill>
                <a:latin typeface="Nunito"/>
                <a:ea typeface="Nunito"/>
                <a:cs typeface="Nunito"/>
                <a:sym typeface="Nunito"/>
              </a:rPr>
              <a:t>https://www.gob.mx/cenapred/articulos/peligros-volcanicos-a-los-que-puedes-estar-expuesto-si-vives-cerca-de-un-volcan-activo?idiom=es</a:t>
            </a:r>
            <a:endParaRPr b="1" sz="1000">
              <a:solidFill>
                <a:srgbClr val="999999"/>
              </a:solidFill>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5"/>
          <p:cNvSpPr txBox="1"/>
          <p:nvPr>
            <p:ph type="title"/>
          </p:nvPr>
        </p:nvSpPr>
        <p:spPr>
          <a:xfrm>
            <a:off x="311700" y="56525"/>
            <a:ext cx="8550300" cy="53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3000">
                <a:latin typeface="Nunito"/>
                <a:ea typeface="Nunito"/>
                <a:cs typeface="Nunito"/>
                <a:sym typeface="Nunito"/>
              </a:rPr>
              <a:t>Clasificación de volcanes por tipo de erupción</a:t>
            </a:r>
            <a:endParaRPr sz="3000">
              <a:latin typeface="Nunito"/>
              <a:ea typeface="Nunito"/>
              <a:cs typeface="Nunito"/>
              <a:sym typeface="Nunito"/>
            </a:endParaRPr>
          </a:p>
        </p:txBody>
      </p:sp>
      <p:pic>
        <p:nvPicPr>
          <p:cNvPr id="170" name="Google Shape;170;p25"/>
          <p:cNvPicPr preferRelativeResize="0"/>
          <p:nvPr/>
        </p:nvPicPr>
        <p:blipFill rotWithShape="1">
          <a:blip r:embed="rId3">
            <a:alphaModFix/>
          </a:blip>
          <a:srcRect b="21987" l="3792" r="75290" t="10004"/>
          <a:stretch/>
        </p:blipFill>
        <p:spPr>
          <a:xfrm>
            <a:off x="311700" y="707575"/>
            <a:ext cx="1480275" cy="2548350"/>
          </a:xfrm>
          <a:prstGeom prst="rect">
            <a:avLst/>
          </a:prstGeom>
          <a:noFill/>
          <a:ln>
            <a:noFill/>
          </a:ln>
        </p:spPr>
      </p:pic>
      <p:sp>
        <p:nvSpPr>
          <p:cNvPr id="171" name="Google Shape;171;p25"/>
          <p:cNvSpPr txBox="1"/>
          <p:nvPr/>
        </p:nvSpPr>
        <p:spPr>
          <a:xfrm>
            <a:off x="291188" y="3255925"/>
            <a:ext cx="1521300" cy="59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1100">
                <a:latin typeface="Nunito"/>
                <a:ea typeface="Nunito"/>
                <a:cs typeface="Nunito"/>
                <a:sym typeface="Nunito"/>
              </a:rPr>
              <a:t>Hawaiana</a:t>
            </a:r>
            <a:r>
              <a:rPr lang="es-419" sz="1100">
                <a:latin typeface="Nunito"/>
                <a:ea typeface="Nunito"/>
                <a:cs typeface="Nunito"/>
                <a:sym typeface="Nunito"/>
              </a:rPr>
              <a:t>: Lava muy fluida, se desliza con facilidad, no se desprenden gases.</a:t>
            </a:r>
            <a:endParaRPr sz="1100">
              <a:latin typeface="Nunito"/>
              <a:ea typeface="Nunito"/>
              <a:cs typeface="Nunito"/>
              <a:sym typeface="Nunito"/>
            </a:endParaRPr>
          </a:p>
        </p:txBody>
      </p:sp>
      <p:sp>
        <p:nvSpPr>
          <p:cNvPr id="172" name="Google Shape;172;p25"/>
          <p:cNvSpPr txBox="1"/>
          <p:nvPr/>
        </p:nvSpPr>
        <p:spPr>
          <a:xfrm>
            <a:off x="6788163" y="4119125"/>
            <a:ext cx="1521300" cy="59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1100">
                <a:latin typeface="Nunito"/>
                <a:ea typeface="Nunito"/>
                <a:cs typeface="Nunito"/>
                <a:sym typeface="Nunito"/>
              </a:rPr>
              <a:t>Estromboliana</a:t>
            </a:r>
            <a:r>
              <a:rPr lang="es-419" sz="1100">
                <a:latin typeface="Nunito"/>
                <a:ea typeface="Nunito"/>
                <a:cs typeface="Nunito"/>
                <a:sym typeface="Nunito"/>
              </a:rPr>
              <a:t>: Lava fluida, gran emisión de gases, sin pulverizaciones ni cenizas.</a:t>
            </a:r>
            <a:endParaRPr sz="1100">
              <a:latin typeface="Nunito"/>
              <a:ea typeface="Nunito"/>
              <a:cs typeface="Nunito"/>
              <a:sym typeface="Nunito"/>
            </a:endParaRPr>
          </a:p>
        </p:txBody>
      </p:sp>
      <p:pic>
        <p:nvPicPr>
          <p:cNvPr id="173" name="Google Shape;173;p25"/>
          <p:cNvPicPr preferRelativeResize="0"/>
          <p:nvPr/>
        </p:nvPicPr>
        <p:blipFill>
          <a:blip r:embed="rId4">
            <a:alphaModFix/>
          </a:blip>
          <a:stretch>
            <a:fillRect/>
          </a:stretch>
        </p:blipFill>
        <p:spPr>
          <a:xfrm>
            <a:off x="1993002" y="2724875"/>
            <a:ext cx="3003962" cy="1999000"/>
          </a:xfrm>
          <a:prstGeom prst="rect">
            <a:avLst/>
          </a:prstGeom>
          <a:noFill/>
          <a:ln>
            <a:noFill/>
          </a:ln>
        </p:spPr>
      </p:pic>
      <p:pic>
        <p:nvPicPr>
          <p:cNvPr id="174" name="Google Shape;174;p25"/>
          <p:cNvPicPr preferRelativeResize="0"/>
          <p:nvPr/>
        </p:nvPicPr>
        <p:blipFill>
          <a:blip r:embed="rId5">
            <a:alphaModFix/>
          </a:blip>
          <a:stretch>
            <a:fillRect/>
          </a:stretch>
        </p:blipFill>
        <p:spPr>
          <a:xfrm>
            <a:off x="5198010" y="595625"/>
            <a:ext cx="3794815" cy="2548350"/>
          </a:xfrm>
          <a:prstGeom prst="rect">
            <a:avLst/>
          </a:prstGeom>
          <a:noFill/>
          <a:ln>
            <a:noFill/>
          </a:ln>
        </p:spPr>
      </p:pic>
      <p:pic>
        <p:nvPicPr>
          <p:cNvPr id="175" name="Google Shape;175;p25"/>
          <p:cNvPicPr preferRelativeResize="0"/>
          <p:nvPr/>
        </p:nvPicPr>
        <p:blipFill rotWithShape="1">
          <a:blip r:embed="rId3">
            <a:alphaModFix/>
          </a:blip>
          <a:srcRect b="21735" l="27489" r="51593" t="10255"/>
          <a:stretch/>
        </p:blipFill>
        <p:spPr>
          <a:xfrm>
            <a:off x="5177475" y="2515775"/>
            <a:ext cx="1480275" cy="2548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6"/>
          <p:cNvSpPr txBox="1"/>
          <p:nvPr>
            <p:ph type="title"/>
          </p:nvPr>
        </p:nvSpPr>
        <p:spPr>
          <a:xfrm>
            <a:off x="311700" y="56525"/>
            <a:ext cx="8550300" cy="53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3000">
                <a:latin typeface="Nunito"/>
                <a:ea typeface="Nunito"/>
                <a:cs typeface="Nunito"/>
                <a:sym typeface="Nunito"/>
              </a:rPr>
              <a:t>Clasificación de volcanes por tipo de erupción</a:t>
            </a:r>
            <a:endParaRPr sz="3000">
              <a:latin typeface="Nunito"/>
              <a:ea typeface="Nunito"/>
              <a:cs typeface="Nunito"/>
              <a:sym typeface="Nunito"/>
            </a:endParaRPr>
          </a:p>
        </p:txBody>
      </p:sp>
      <p:pic>
        <p:nvPicPr>
          <p:cNvPr id="181" name="Google Shape;181;p26"/>
          <p:cNvPicPr preferRelativeResize="0"/>
          <p:nvPr/>
        </p:nvPicPr>
        <p:blipFill rotWithShape="1">
          <a:blip r:embed="rId3">
            <a:alphaModFix/>
          </a:blip>
          <a:srcRect b="23517" l="51823" r="27259" t="8473"/>
          <a:stretch/>
        </p:blipFill>
        <p:spPr>
          <a:xfrm>
            <a:off x="311700" y="731325"/>
            <a:ext cx="1480275" cy="2548350"/>
          </a:xfrm>
          <a:prstGeom prst="rect">
            <a:avLst/>
          </a:prstGeom>
          <a:noFill/>
          <a:ln>
            <a:noFill/>
          </a:ln>
        </p:spPr>
      </p:pic>
      <p:pic>
        <p:nvPicPr>
          <p:cNvPr id="182" name="Google Shape;182;p26"/>
          <p:cNvPicPr preferRelativeResize="0"/>
          <p:nvPr/>
        </p:nvPicPr>
        <p:blipFill rotWithShape="1">
          <a:blip r:embed="rId3">
            <a:alphaModFix/>
          </a:blip>
          <a:srcRect b="23517" l="76600" r="2482" t="8473"/>
          <a:stretch/>
        </p:blipFill>
        <p:spPr>
          <a:xfrm>
            <a:off x="7663725" y="2442325"/>
            <a:ext cx="1480275" cy="2548350"/>
          </a:xfrm>
          <a:prstGeom prst="rect">
            <a:avLst/>
          </a:prstGeom>
          <a:noFill/>
          <a:ln>
            <a:noFill/>
          </a:ln>
        </p:spPr>
      </p:pic>
      <p:sp>
        <p:nvSpPr>
          <p:cNvPr id="183" name="Google Shape;183;p26"/>
          <p:cNvSpPr txBox="1"/>
          <p:nvPr/>
        </p:nvSpPr>
        <p:spPr>
          <a:xfrm>
            <a:off x="1843900" y="1294725"/>
            <a:ext cx="1876500" cy="59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1100">
                <a:latin typeface="Nunito"/>
                <a:ea typeface="Nunito"/>
                <a:cs typeface="Nunito"/>
                <a:sym typeface="Nunito"/>
              </a:rPr>
              <a:t>Vulcaniana</a:t>
            </a:r>
            <a:r>
              <a:rPr lang="es-419" sz="1100">
                <a:latin typeface="Nunito"/>
                <a:ea typeface="Nunito"/>
                <a:cs typeface="Nunito"/>
                <a:sym typeface="Nunito"/>
              </a:rPr>
              <a:t>: Se libera gran cantidad de gases, ceniza y otros materiales de forma muy violeta.</a:t>
            </a:r>
            <a:endParaRPr sz="1100">
              <a:latin typeface="Nunito"/>
              <a:ea typeface="Nunito"/>
              <a:cs typeface="Nunito"/>
              <a:sym typeface="Nunito"/>
            </a:endParaRPr>
          </a:p>
          <a:p>
            <a:pPr indent="0" lvl="0" marL="0" rtl="0" algn="l">
              <a:spcBef>
                <a:spcPts val="0"/>
              </a:spcBef>
              <a:spcAft>
                <a:spcPts val="0"/>
              </a:spcAft>
              <a:buNone/>
            </a:pPr>
            <a:r>
              <a:rPr lang="es-419" sz="1100">
                <a:latin typeface="Nunito"/>
                <a:ea typeface="Nunito"/>
                <a:cs typeface="Nunito"/>
                <a:sym typeface="Nunito"/>
              </a:rPr>
              <a:t>Se forman una columna de piroclastos. Erupción breve, al salir la lava se solidifica rápido.</a:t>
            </a:r>
            <a:endParaRPr sz="1100">
              <a:latin typeface="Nunito"/>
              <a:ea typeface="Nunito"/>
              <a:cs typeface="Nunito"/>
              <a:sym typeface="Nunito"/>
            </a:endParaRPr>
          </a:p>
        </p:txBody>
      </p:sp>
      <p:sp>
        <p:nvSpPr>
          <p:cNvPr id="184" name="Google Shape;184;p26"/>
          <p:cNvSpPr txBox="1"/>
          <p:nvPr/>
        </p:nvSpPr>
        <p:spPr>
          <a:xfrm>
            <a:off x="5685813" y="2732750"/>
            <a:ext cx="1876500" cy="59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1100">
                <a:latin typeface="Nunito"/>
                <a:ea typeface="Nunito"/>
                <a:cs typeface="Nunito"/>
                <a:sym typeface="Nunito"/>
              </a:rPr>
              <a:t>Peleana</a:t>
            </a:r>
            <a:r>
              <a:rPr lang="es-419" sz="1100">
                <a:latin typeface="Nunito"/>
                <a:ea typeface="Nunito"/>
                <a:cs typeface="Nunito"/>
                <a:sym typeface="Nunito"/>
              </a:rPr>
              <a:t>: Muy violenta y destructiva, su columna puede alcanzar los 50 km. La lava es viscosa, al salir se solidifica tapando el cráter y aumentando la presión.</a:t>
            </a:r>
            <a:endParaRPr sz="1100">
              <a:latin typeface="Nunito"/>
              <a:ea typeface="Nunito"/>
              <a:cs typeface="Nunito"/>
              <a:sym typeface="Nunito"/>
            </a:endParaRPr>
          </a:p>
        </p:txBody>
      </p:sp>
      <p:pic>
        <p:nvPicPr>
          <p:cNvPr id="185" name="Google Shape;185;p26"/>
          <p:cNvPicPr preferRelativeResize="0"/>
          <p:nvPr/>
        </p:nvPicPr>
        <p:blipFill>
          <a:blip r:embed="rId4">
            <a:alphaModFix/>
          </a:blip>
          <a:stretch>
            <a:fillRect/>
          </a:stretch>
        </p:blipFill>
        <p:spPr>
          <a:xfrm>
            <a:off x="1843900" y="3053050"/>
            <a:ext cx="2785025" cy="1853307"/>
          </a:xfrm>
          <a:prstGeom prst="rect">
            <a:avLst/>
          </a:prstGeom>
          <a:noFill/>
          <a:ln>
            <a:noFill/>
          </a:ln>
        </p:spPr>
      </p:pic>
      <p:pic>
        <p:nvPicPr>
          <p:cNvPr id="186" name="Google Shape;186;p26"/>
          <p:cNvPicPr preferRelativeResize="0"/>
          <p:nvPr/>
        </p:nvPicPr>
        <p:blipFill>
          <a:blip r:embed="rId5">
            <a:alphaModFix/>
          </a:blip>
          <a:stretch>
            <a:fillRect/>
          </a:stretch>
        </p:blipFill>
        <p:spPr>
          <a:xfrm>
            <a:off x="4117017" y="762642"/>
            <a:ext cx="5014120" cy="1654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7"/>
          <p:cNvSpPr txBox="1"/>
          <p:nvPr>
            <p:ph type="title"/>
          </p:nvPr>
        </p:nvSpPr>
        <p:spPr>
          <a:xfrm>
            <a:off x="311700" y="16397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3300">
                <a:latin typeface="Nunito"/>
                <a:ea typeface="Nunito"/>
                <a:cs typeface="Nunito"/>
                <a:sym typeface="Nunito"/>
              </a:rPr>
              <a:t>Chile y los volcanes</a:t>
            </a:r>
            <a:endParaRPr sz="3300">
              <a:latin typeface="Nunito"/>
              <a:ea typeface="Nunito"/>
              <a:cs typeface="Nunito"/>
              <a:sym typeface="Nunito"/>
            </a:endParaRPr>
          </a:p>
        </p:txBody>
      </p:sp>
      <p:sp>
        <p:nvSpPr>
          <p:cNvPr id="192" name="Google Shape;192;p27"/>
          <p:cNvSpPr txBox="1"/>
          <p:nvPr>
            <p:ph idx="1" type="body"/>
          </p:nvPr>
        </p:nvSpPr>
        <p:spPr>
          <a:xfrm>
            <a:off x="311700" y="871375"/>
            <a:ext cx="8832300" cy="527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419">
                <a:latin typeface="Nunito"/>
                <a:ea typeface="Nunito"/>
                <a:cs typeface="Nunito"/>
                <a:sym typeface="Nunito"/>
              </a:rPr>
              <a:t>Chile alrededor de 2000 volcanes, de los cuales alrededor de 500 están geológicamente activos, y posee el 15% de todos los volcanes activos del mundo.</a:t>
            </a:r>
            <a:endParaRPr>
              <a:latin typeface="Nunito"/>
              <a:ea typeface="Nunito"/>
              <a:cs typeface="Nunito"/>
              <a:sym typeface="Nunito"/>
            </a:endParaRPr>
          </a:p>
        </p:txBody>
      </p:sp>
      <p:sp>
        <p:nvSpPr>
          <p:cNvPr id="193" name="Google Shape;193;p27"/>
          <p:cNvSpPr txBox="1"/>
          <p:nvPr/>
        </p:nvSpPr>
        <p:spPr>
          <a:xfrm>
            <a:off x="420725" y="4398925"/>
            <a:ext cx="8118600" cy="20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sz="2000" u="sng">
                <a:solidFill>
                  <a:schemeClr val="hlink"/>
                </a:solidFill>
                <a:latin typeface="Nunito"/>
                <a:ea typeface="Nunito"/>
                <a:cs typeface="Nunito"/>
                <a:sym typeface="Nunito"/>
                <a:hlinkClick r:id="rId3"/>
              </a:rPr>
              <a:t>http://infoemergencias.com/mapa-interactivo-de-volcanes-activos/</a:t>
            </a:r>
            <a:r>
              <a:rPr lang="es-419" sz="2000">
                <a:latin typeface="Nunito"/>
                <a:ea typeface="Nunito"/>
                <a:cs typeface="Nunito"/>
                <a:sym typeface="Nunito"/>
              </a:rPr>
              <a:t> </a:t>
            </a:r>
            <a:endParaRPr sz="100">
              <a:latin typeface="Nunito"/>
              <a:ea typeface="Nunito"/>
              <a:cs typeface="Nunito"/>
              <a:sym typeface="Nunito"/>
            </a:endParaRPr>
          </a:p>
        </p:txBody>
      </p:sp>
      <p:pic>
        <p:nvPicPr>
          <p:cNvPr id="194" name="Google Shape;194;p27"/>
          <p:cNvPicPr preferRelativeResize="0"/>
          <p:nvPr/>
        </p:nvPicPr>
        <p:blipFill>
          <a:blip r:embed="rId4">
            <a:alphaModFix/>
          </a:blip>
          <a:stretch>
            <a:fillRect/>
          </a:stretch>
        </p:blipFill>
        <p:spPr>
          <a:xfrm>
            <a:off x="2428875" y="1960525"/>
            <a:ext cx="4286250" cy="2438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8"/>
          <p:cNvSpPr txBox="1"/>
          <p:nvPr>
            <p:ph type="title"/>
          </p:nvPr>
        </p:nvSpPr>
        <p:spPr>
          <a:xfrm>
            <a:off x="311700" y="16397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3300">
                <a:latin typeface="Nunito"/>
                <a:ea typeface="Nunito"/>
                <a:cs typeface="Nunito"/>
                <a:sym typeface="Nunito"/>
              </a:rPr>
              <a:t>Volcanes más activos en </a:t>
            </a:r>
            <a:r>
              <a:rPr lang="es-419" sz="3300">
                <a:latin typeface="Nunito"/>
                <a:ea typeface="Nunito"/>
                <a:cs typeface="Nunito"/>
                <a:sym typeface="Nunito"/>
              </a:rPr>
              <a:t>Chile</a:t>
            </a:r>
            <a:endParaRPr sz="3300">
              <a:latin typeface="Nunito"/>
              <a:ea typeface="Nunito"/>
              <a:cs typeface="Nunito"/>
              <a:sym typeface="Nunito"/>
            </a:endParaRPr>
          </a:p>
        </p:txBody>
      </p:sp>
      <p:sp>
        <p:nvSpPr>
          <p:cNvPr id="200" name="Google Shape;200;p28"/>
          <p:cNvSpPr txBox="1"/>
          <p:nvPr/>
        </p:nvSpPr>
        <p:spPr>
          <a:xfrm>
            <a:off x="837950" y="2337600"/>
            <a:ext cx="1161900" cy="4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a:latin typeface="Open Sans"/>
                <a:ea typeface="Open Sans"/>
                <a:cs typeface="Open Sans"/>
                <a:sym typeface="Open Sans"/>
              </a:rPr>
              <a:t>Villarrica</a:t>
            </a:r>
            <a:endParaRPr>
              <a:latin typeface="Open Sans"/>
              <a:ea typeface="Open Sans"/>
              <a:cs typeface="Open Sans"/>
              <a:sym typeface="Open Sans"/>
            </a:endParaRPr>
          </a:p>
        </p:txBody>
      </p:sp>
      <p:sp>
        <p:nvSpPr>
          <p:cNvPr id="201" name="Google Shape;201;p28"/>
          <p:cNvSpPr txBox="1"/>
          <p:nvPr/>
        </p:nvSpPr>
        <p:spPr>
          <a:xfrm>
            <a:off x="3551800" y="2330675"/>
            <a:ext cx="1161900" cy="4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a:latin typeface="Open Sans"/>
                <a:ea typeface="Open Sans"/>
                <a:cs typeface="Open Sans"/>
                <a:sym typeface="Open Sans"/>
              </a:rPr>
              <a:t>Llaima</a:t>
            </a:r>
            <a:endParaRPr>
              <a:latin typeface="Open Sans"/>
              <a:ea typeface="Open Sans"/>
              <a:cs typeface="Open Sans"/>
              <a:sym typeface="Open Sans"/>
            </a:endParaRPr>
          </a:p>
        </p:txBody>
      </p:sp>
      <p:sp>
        <p:nvSpPr>
          <p:cNvPr id="202" name="Google Shape;202;p28"/>
          <p:cNvSpPr txBox="1"/>
          <p:nvPr/>
        </p:nvSpPr>
        <p:spPr>
          <a:xfrm>
            <a:off x="6840975" y="2571750"/>
            <a:ext cx="1161900" cy="4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a:latin typeface="Open Sans"/>
                <a:ea typeface="Open Sans"/>
                <a:cs typeface="Open Sans"/>
                <a:sym typeface="Open Sans"/>
              </a:rPr>
              <a:t>Calbuco</a:t>
            </a:r>
            <a:endParaRPr>
              <a:latin typeface="Open Sans"/>
              <a:ea typeface="Open Sans"/>
              <a:cs typeface="Open Sans"/>
              <a:sym typeface="Open Sans"/>
            </a:endParaRPr>
          </a:p>
        </p:txBody>
      </p:sp>
      <p:sp>
        <p:nvSpPr>
          <p:cNvPr id="203" name="Google Shape;203;p28"/>
          <p:cNvSpPr txBox="1"/>
          <p:nvPr/>
        </p:nvSpPr>
        <p:spPr>
          <a:xfrm>
            <a:off x="2306325" y="4567450"/>
            <a:ext cx="1161900" cy="4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a:latin typeface="Open Sans"/>
                <a:ea typeface="Open Sans"/>
                <a:cs typeface="Open Sans"/>
                <a:sym typeface="Open Sans"/>
              </a:rPr>
              <a:t>Chaitén</a:t>
            </a:r>
            <a:endParaRPr>
              <a:latin typeface="Open Sans"/>
              <a:ea typeface="Open Sans"/>
              <a:cs typeface="Open Sans"/>
              <a:sym typeface="Open Sans"/>
            </a:endParaRPr>
          </a:p>
        </p:txBody>
      </p:sp>
      <p:sp>
        <p:nvSpPr>
          <p:cNvPr id="204" name="Google Shape;204;p28"/>
          <p:cNvSpPr txBox="1"/>
          <p:nvPr/>
        </p:nvSpPr>
        <p:spPr>
          <a:xfrm>
            <a:off x="5451800" y="4567450"/>
            <a:ext cx="1161900" cy="4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a:latin typeface="Open Sans"/>
                <a:ea typeface="Open Sans"/>
                <a:cs typeface="Open Sans"/>
                <a:sym typeface="Open Sans"/>
              </a:rPr>
              <a:t>Láscar</a:t>
            </a:r>
            <a:endParaRPr>
              <a:latin typeface="Open Sans"/>
              <a:ea typeface="Open Sans"/>
              <a:cs typeface="Open Sans"/>
              <a:sym typeface="Open Sans"/>
            </a:endParaRPr>
          </a:p>
        </p:txBody>
      </p:sp>
      <p:pic>
        <p:nvPicPr>
          <p:cNvPr id="205" name="Google Shape;205;p28"/>
          <p:cNvPicPr preferRelativeResize="0"/>
          <p:nvPr/>
        </p:nvPicPr>
        <p:blipFill>
          <a:blip r:embed="rId3">
            <a:alphaModFix/>
          </a:blip>
          <a:stretch>
            <a:fillRect/>
          </a:stretch>
        </p:blipFill>
        <p:spPr>
          <a:xfrm>
            <a:off x="311700" y="815175"/>
            <a:ext cx="2121564" cy="1589150"/>
          </a:xfrm>
          <a:prstGeom prst="rect">
            <a:avLst/>
          </a:prstGeom>
          <a:noFill/>
          <a:ln>
            <a:noFill/>
          </a:ln>
        </p:spPr>
      </p:pic>
      <p:pic>
        <p:nvPicPr>
          <p:cNvPr id="206" name="Google Shape;206;p28"/>
          <p:cNvPicPr preferRelativeResize="0"/>
          <p:nvPr/>
        </p:nvPicPr>
        <p:blipFill>
          <a:blip r:embed="rId4">
            <a:alphaModFix/>
          </a:blip>
          <a:stretch>
            <a:fillRect/>
          </a:stretch>
        </p:blipFill>
        <p:spPr>
          <a:xfrm>
            <a:off x="3124501" y="855623"/>
            <a:ext cx="2327300" cy="1548700"/>
          </a:xfrm>
          <a:prstGeom prst="rect">
            <a:avLst/>
          </a:prstGeom>
          <a:noFill/>
          <a:ln>
            <a:noFill/>
          </a:ln>
        </p:spPr>
      </p:pic>
      <p:pic>
        <p:nvPicPr>
          <p:cNvPr id="207" name="Google Shape;207;p28"/>
          <p:cNvPicPr preferRelativeResize="0"/>
          <p:nvPr/>
        </p:nvPicPr>
        <p:blipFill>
          <a:blip r:embed="rId5">
            <a:alphaModFix/>
          </a:blip>
          <a:stretch>
            <a:fillRect/>
          </a:stretch>
        </p:blipFill>
        <p:spPr>
          <a:xfrm>
            <a:off x="6403150" y="104763"/>
            <a:ext cx="1847850" cy="2466975"/>
          </a:xfrm>
          <a:prstGeom prst="rect">
            <a:avLst/>
          </a:prstGeom>
          <a:noFill/>
          <a:ln>
            <a:noFill/>
          </a:ln>
        </p:spPr>
      </p:pic>
      <p:pic>
        <p:nvPicPr>
          <p:cNvPr id="208" name="Google Shape;208;p28"/>
          <p:cNvPicPr preferRelativeResize="0"/>
          <p:nvPr/>
        </p:nvPicPr>
        <p:blipFill>
          <a:blip r:embed="rId6">
            <a:alphaModFix/>
          </a:blip>
          <a:stretch>
            <a:fillRect/>
          </a:stretch>
        </p:blipFill>
        <p:spPr>
          <a:xfrm>
            <a:off x="1340900" y="2835200"/>
            <a:ext cx="2628900" cy="1743075"/>
          </a:xfrm>
          <a:prstGeom prst="rect">
            <a:avLst/>
          </a:prstGeom>
          <a:noFill/>
          <a:ln>
            <a:noFill/>
          </a:ln>
        </p:spPr>
      </p:pic>
      <p:pic>
        <p:nvPicPr>
          <p:cNvPr id="209" name="Google Shape;209;p28"/>
          <p:cNvPicPr preferRelativeResize="0"/>
          <p:nvPr/>
        </p:nvPicPr>
        <p:blipFill>
          <a:blip r:embed="rId7">
            <a:alphaModFix/>
          </a:blip>
          <a:stretch>
            <a:fillRect/>
          </a:stretch>
        </p:blipFill>
        <p:spPr>
          <a:xfrm>
            <a:off x="4713700" y="2873250"/>
            <a:ext cx="2225500" cy="166697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9"/>
          <p:cNvSpPr txBox="1"/>
          <p:nvPr>
            <p:ph type="title"/>
          </p:nvPr>
        </p:nvSpPr>
        <p:spPr>
          <a:xfrm>
            <a:off x="311700" y="16397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3300">
                <a:latin typeface="Nunito"/>
                <a:ea typeface="Nunito"/>
                <a:cs typeface="Nunito"/>
                <a:sym typeface="Nunito"/>
              </a:rPr>
              <a:t>Volcanes más activos en Chile</a:t>
            </a:r>
            <a:endParaRPr sz="3300">
              <a:latin typeface="Nunito"/>
              <a:ea typeface="Nunito"/>
              <a:cs typeface="Nunito"/>
              <a:sym typeface="Nunito"/>
            </a:endParaRPr>
          </a:p>
        </p:txBody>
      </p:sp>
      <p:sp>
        <p:nvSpPr>
          <p:cNvPr id="215" name="Google Shape;215;p29"/>
          <p:cNvSpPr txBox="1"/>
          <p:nvPr/>
        </p:nvSpPr>
        <p:spPr>
          <a:xfrm>
            <a:off x="515175" y="2337600"/>
            <a:ext cx="1281000" cy="4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a:latin typeface="Open Sans"/>
                <a:ea typeface="Open Sans"/>
                <a:cs typeface="Open Sans"/>
                <a:sym typeface="Open Sans"/>
              </a:rPr>
              <a:t>Michimauida</a:t>
            </a:r>
            <a:endParaRPr>
              <a:latin typeface="Open Sans"/>
              <a:ea typeface="Open Sans"/>
              <a:cs typeface="Open Sans"/>
              <a:sym typeface="Open Sans"/>
            </a:endParaRPr>
          </a:p>
        </p:txBody>
      </p:sp>
      <p:sp>
        <p:nvSpPr>
          <p:cNvPr id="216" name="Google Shape;216;p29"/>
          <p:cNvSpPr txBox="1"/>
          <p:nvPr/>
        </p:nvSpPr>
        <p:spPr>
          <a:xfrm>
            <a:off x="4095900" y="2337600"/>
            <a:ext cx="1161900" cy="4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a:latin typeface="Open Sans"/>
                <a:ea typeface="Open Sans"/>
                <a:cs typeface="Open Sans"/>
                <a:sym typeface="Open Sans"/>
              </a:rPr>
              <a:t>Nevados de</a:t>
            </a:r>
            <a:endParaRPr>
              <a:latin typeface="Open Sans"/>
              <a:ea typeface="Open Sans"/>
              <a:cs typeface="Open Sans"/>
              <a:sym typeface="Open Sans"/>
            </a:endParaRPr>
          </a:p>
          <a:p>
            <a:pPr indent="0" lvl="0" marL="0" rtl="0" algn="l">
              <a:spcBef>
                <a:spcPts val="0"/>
              </a:spcBef>
              <a:spcAft>
                <a:spcPts val="0"/>
              </a:spcAft>
              <a:buNone/>
            </a:pPr>
            <a:r>
              <a:rPr lang="es-419">
                <a:latin typeface="Open Sans"/>
                <a:ea typeface="Open Sans"/>
                <a:cs typeface="Open Sans"/>
                <a:sym typeface="Open Sans"/>
              </a:rPr>
              <a:t>Chillán</a:t>
            </a:r>
            <a:endParaRPr>
              <a:latin typeface="Open Sans"/>
              <a:ea typeface="Open Sans"/>
              <a:cs typeface="Open Sans"/>
              <a:sym typeface="Open Sans"/>
            </a:endParaRPr>
          </a:p>
        </p:txBody>
      </p:sp>
      <p:sp>
        <p:nvSpPr>
          <p:cNvPr id="217" name="Google Shape;217;p29"/>
          <p:cNvSpPr txBox="1"/>
          <p:nvPr/>
        </p:nvSpPr>
        <p:spPr>
          <a:xfrm>
            <a:off x="7403100" y="2337600"/>
            <a:ext cx="1161900" cy="4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a:latin typeface="Open Sans"/>
                <a:ea typeface="Open Sans"/>
                <a:cs typeface="Open Sans"/>
                <a:sym typeface="Open Sans"/>
              </a:rPr>
              <a:t>Lonquimay</a:t>
            </a:r>
            <a:endParaRPr>
              <a:latin typeface="Open Sans"/>
              <a:ea typeface="Open Sans"/>
              <a:cs typeface="Open Sans"/>
              <a:sym typeface="Open Sans"/>
            </a:endParaRPr>
          </a:p>
        </p:txBody>
      </p:sp>
      <p:sp>
        <p:nvSpPr>
          <p:cNvPr id="218" name="Google Shape;218;p29"/>
          <p:cNvSpPr txBox="1"/>
          <p:nvPr/>
        </p:nvSpPr>
        <p:spPr>
          <a:xfrm>
            <a:off x="2315700" y="4675200"/>
            <a:ext cx="1161900" cy="4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a:latin typeface="Open Sans"/>
                <a:ea typeface="Open Sans"/>
                <a:cs typeface="Open Sans"/>
                <a:sym typeface="Open Sans"/>
              </a:rPr>
              <a:t>Copahue</a:t>
            </a:r>
            <a:endParaRPr>
              <a:latin typeface="Open Sans"/>
              <a:ea typeface="Open Sans"/>
              <a:cs typeface="Open Sans"/>
              <a:sym typeface="Open Sans"/>
            </a:endParaRPr>
          </a:p>
        </p:txBody>
      </p:sp>
      <p:sp>
        <p:nvSpPr>
          <p:cNvPr id="219" name="Google Shape;219;p29"/>
          <p:cNvSpPr txBox="1"/>
          <p:nvPr/>
        </p:nvSpPr>
        <p:spPr>
          <a:xfrm>
            <a:off x="5797800" y="4675200"/>
            <a:ext cx="1443600" cy="4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a:latin typeface="Open Sans"/>
                <a:ea typeface="Open Sans"/>
                <a:cs typeface="Open Sans"/>
                <a:sym typeface="Open Sans"/>
              </a:rPr>
              <a:t>Azul-Quizapú</a:t>
            </a:r>
            <a:endParaRPr>
              <a:latin typeface="Open Sans"/>
              <a:ea typeface="Open Sans"/>
              <a:cs typeface="Open Sans"/>
              <a:sym typeface="Open Sans"/>
            </a:endParaRPr>
          </a:p>
        </p:txBody>
      </p:sp>
      <p:pic>
        <p:nvPicPr>
          <p:cNvPr id="220" name="Google Shape;220;p29"/>
          <p:cNvPicPr preferRelativeResize="0"/>
          <p:nvPr/>
        </p:nvPicPr>
        <p:blipFill>
          <a:blip r:embed="rId3">
            <a:alphaModFix/>
          </a:blip>
          <a:stretch>
            <a:fillRect/>
          </a:stretch>
        </p:blipFill>
        <p:spPr>
          <a:xfrm>
            <a:off x="114925" y="908900"/>
            <a:ext cx="3000574" cy="1391175"/>
          </a:xfrm>
          <a:prstGeom prst="rect">
            <a:avLst/>
          </a:prstGeom>
          <a:noFill/>
          <a:ln>
            <a:noFill/>
          </a:ln>
        </p:spPr>
      </p:pic>
      <p:pic>
        <p:nvPicPr>
          <p:cNvPr id="221" name="Google Shape;221;p29"/>
          <p:cNvPicPr preferRelativeResize="0"/>
          <p:nvPr/>
        </p:nvPicPr>
        <p:blipFill>
          <a:blip r:embed="rId4">
            <a:alphaModFix/>
          </a:blip>
          <a:stretch>
            <a:fillRect/>
          </a:stretch>
        </p:blipFill>
        <p:spPr>
          <a:xfrm>
            <a:off x="3341488" y="908900"/>
            <a:ext cx="2670713" cy="1391175"/>
          </a:xfrm>
          <a:prstGeom prst="rect">
            <a:avLst/>
          </a:prstGeom>
          <a:noFill/>
          <a:ln>
            <a:noFill/>
          </a:ln>
        </p:spPr>
      </p:pic>
      <p:pic>
        <p:nvPicPr>
          <p:cNvPr id="222" name="Google Shape;222;p29"/>
          <p:cNvPicPr preferRelativeResize="0"/>
          <p:nvPr/>
        </p:nvPicPr>
        <p:blipFill>
          <a:blip r:embed="rId5">
            <a:alphaModFix/>
          </a:blip>
          <a:stretch>
            <a:fillRect/>
          </a:stretch>
        </p:blipFill>
        <p:spPr>
          <a:xfrm>
            <a:off x="6528938" y="452225"/>
            <a:ext cx="2466975" cy="1847850"/>
          </a:xfrm>
          <a:prstGeom prst="rect">
            <a:avLst/>
          </a:prstGeom>
          <a:noFill/>
          <a:ln>
            <a:noFill/>
          </a:ln>
        </p:spPr>
      </p:pic>
      <p:pic>
        <p:nvPicPr>
          <p:cNvPr id="223" name="Google Shape;223;p29"/>
          <p:cNvPicPr preferRelativeResize="0"/>
          <p:nvPr/>
        </p:nvPicPr>
        <p:blipFill>
          <a:blip r:embed="rId6">
            <a:alphaModFix/>
          </a:blip>
          <a:stretch>
            <a:fillRect/>
          </a:stretch>
        </p:blipFill>
        <p:spPr>
          <a:xfrm>
            <a:off x="1486050" y="2964775"/>
            <a:ext cx="2609850" cy="1752600"/>
          </a:xfrm>
          <a:prstGeom prst="rect">
            <a:avLst/>
          </a:prstGeom>
          <a:noFill/>
          <a:ln>
            <a:noFill/>
          </a:ln>
        </p:spPr>
      </p:pic>
      <p:pic>
        <p:nvPicPr>
          <p:cNvPr id="224" name="Google Shape;224;p29"/>
          <p:cNvPicPr preferRelativeResize="0"/>
          <p:nvPr/>
        </p:nvPicPr>
        <p:blipFill>
          <a:blip r:embed="rId7">
            <a:alphaModFix/>
          </a:blip>
          <a:stretch>
            <a:fillRect/>
          </a:stretch>
        </p:blipFill>
        <p:spPr>
          <a:xfrm>
            <a:off x="5072388" y="2917150"/>
            <a:ext cx="2466975" cy="1847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0"/>
          <p:cNvSpPr txBox="1"/>
          <p:nvPr>
            <p:ph type="title"/>
          </p:nvPr>
        </p:nvSpPr>
        <p:spPr>
          <a:xfrm>
            <a:off x="311700" y="16395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3300">
                <a:latin typeface="Nunito"/>
                <a:ea typeface="Nunito"/>
                <a:cs typeface="Nunito"/>
                <a:sym typeface="Nunito"/>
              </a:rPr>
              <a:t>Efectos positivos de la actividad volcánica</a:t>
            </a:r>
            <a:endParaRPr sz="3300">
              <a:latin typeface="Nunito"/>
              <a:ea typeface="Nunito"/>
              <a:cs typeface="Nunito"/>
              <a:sym typeface="Nunito"/>
            </a:endParaRPr>
          </a:p>
        </p:txBody>
      </p:sp>
      <p:sp>
        <p:nvSpPr>
          <p:cNvPr id="230" name="Google Shape;230;p30"/>
          <p:cNvSpPr txBox="1"/>
          <p:nvPr>
            <p:ph idx="1" type="body"/>
          </p:nvPr>
        </p:nvSpPr>
        <p:spPr>
          <a:xfrm>
            <a:off x="311700" y="768000"/>
            <a:ext cx="8681400" cy="33027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Nunito"/>
              <a:buChar char="-"/>
            </a:pPr>
            <a:r>
              <a:rPr lang="es-419" sz="1600">
                <a:latin typeface="Nunito"/>
                <a:ea typeface="Nunito"/>
                <a:cs typeface="Nunito"/>
                <a:sym typeface="Nunito"/>
              </a:rPr>
              <a:t>Formación de la atmósfera.</a:t>
            </a:r>
            <a:endParaRPr sz="1600">
              <a:latin typeface="Nunito"/>
              <a:ea typeface="Nunito"/>
              <a:cs typeface="Nunito"/>
              <a:sym typeface="Nunito"/>
            </a:endParaRPr>
          </a:p>
          <a:p>
            <a:pPr indent="-330200" lvl="0" marL="457200" rtl="0" algn="l">
              <a:spcBef>
                <a:spcPts val="0"/>
              </a:spcBef>
              <a:spcAft>
                <a:spcPts val="0"/>
              </a:spcAft>
              <a:buSzPts val="1600"/>
              <a:buFont typeface="Nunito"/>
              <a:buChar char="-"/>
            </a:pPr>
            <a:r>
              <a:rPr lang="es-419" sz="1600">
                <a:latin typeface="Nunito"/>
                <a:ea typeface="Nunito"/>
                <a:cs typeface="Nunito"/>
                <a:sym typeface="Nunito"/>
              </a:rPr>
              <a:t>Formación de los</a:t>
            </a:r>
            <a:r>
              <a:rPr lang="es-419" sz="1600">
                <a:latin typeface="Nunito"/>
                <a:ea typeface="Nunito"/>
                <a:cs typeface="Nunito"/>
                <a:sym typeface="Nunito"/>
              </a:rPr>
              <a:t> océanos</a:t>
            </a:r>
            <a:r>
              <a:rPr lang="es-419" sz="1600">
                <a:latin typeface="Nunito"/>
                <a:ea typeface="Nunito"/>
                <a:cs typeface="Nunito"/>
                <a:sym typeface="Nunito"/>
              </a:rPr>
              <a:t>, al entregar agua en estado gaseoso a la atmósfera.</a:t>
            </a:r>
            <a:endParaRPr sz="1600">
              <a:latin typeface="Nunito"/>
              <a:ea typeface="Nunito"/>
              <a:cs typeface="Nunito"/>
              <a:sym typeface="Nunito"/>
            </a:endParaRPr>
          </a:p>
          <a:p>
            <a:pPr indent="-304800" lvl="1" marL="914400" rtl="0" algn="l">
              <a:spcBef>
                <a:spcPts val="0"/>
              </a:spcBef>
              <a:spcAft>
                <a:spcPts val="0"/>
              </a:spcAft>
              <a:buSzPts val="1200"/>
              <a:buFont typeface="Nunito"/>
              <a:buChar char="-"/>
            </a:pPr>
            <a:r>
              <a:rPr lang="es-419" sz="1200">
                <a:latin typeface="Nunito"/>
                <a:ea typeface="Nunito"/>
                <a:cs typeface="Nunito"/>
                <a:sym typeface="Nunito"/>
              </a:rPr>
              <a:t>Ambos procesos permitieron la aparición de la vida.</a:t>
            </a:r>
            <a:endParaRPr sz="1200">
              <a:latin typeface="Nunito"/>
              <a:ea typeface="Nunito"/>
              <a:cs typeface="Nunito"/>
              <a:sym typeface="Nunito"/>
            </a:endParaRPr>
          </a:p>
          <a:p>
            <a:pPr indent="-330200" lvl="0" marL="457200" rtl="0" algn="l">
              <a:spcBef>
                <a:spcPts val="0"/>
              </a:spcBef>
              <a:spcAft>
                <a:spcPts val="0"/>
              </a:spcAft>
              <a:buSzPts val="1600"/>
              <a:buFont typeface="Nunito"/>
              <a:buChar char="-"/>
            </a:pPr>
            <a:r>
              <a:rPr lang="es-419" sz="1600">
                <a:latin typeface="Nunito"/>
                <a:ea typeface="Nunito"/>
                <a:cs typeface="Nunito"/>
                <a:sym typeface="Nunito"/>
              </a:rPr>
              <a:t>Los gases producidos contribuyen en regular la temperatura terrestre, al provocar un efecto invernadero.</a:t>
            </a:r>
            <a:endParaRPr sz="1600">
              <a:latin typeface="Nunito"/>
              <a:ea typeface="Nunito"/>
              <a:cs typeface="Nunito"/>
              <a:sym typeface="Nunito"/>
            </a:endParaRPr>
          </a:p>
          <a:p>
            <a:pPr indent="-330200" lvl="0" marL="457200" rtl="0" algn="l">
              <a:spcBef>
                <a:spcPts val="0"/>
              </a:spcBef>
              <a:spcAft>
                <a:spcPts val="0"/>
              </a:spcAft>
              <a:buSzPts val="1600"/>
              <a:buFont typeface="Nunito"/>
              <a:buChar char="-"/>
            </a:pPr>
            <a:r>
              <a:rPr lang="es-419" sz="1600">
                <a:latin typeface="Nunito"/>
                <a:ea typeface="Nunito"/>
                <a:cs typeface="Nunito"/>
                <a:sym typeface="Nunito"/>
              </a:rPr>
              <a:t>Han aportado materiales y minerales provenientes del interior de la Tierra.</a:t>
            </a:r>
            <a:endParaRPr sz="1600">
              <a:latin typeface="Nunito"/>
              <a:ea typeface="Nunito"/>
              <a:cs typeface="Nunito"/>
              <a:sym typeface="Nunito"/>
            </a:endParaRPr>
          </a:p>
        </p:txBody>
      </p:sp>
      <p:pic>
        <p:nvPicPr>
          <p:cNvPr id="231" name="Google Shape;231;p30"/>
          <p:cNvPicPr preferRelativeResize="0"/>
          <p:nvPr/>
        </p:nvPicPr>
        <p:blipFill rotWithShape="1">
          <a:blip r:embed="rId3">
            <a:alphaModFix/>
          </a:blip>
          <a:srcRect b="30449" l="0" r="0" t="0"/>
          <a:stretch/>
        </p:blipFill>
        <p:spPr>
          <a:xfrm>
            <a:off x="2312713" y="2510900"/>
            <a:ext cx="4679375" cy="2204050"/>
          </a:xfrm>
          <a:prstGeom prst="rect">
            <a:avLst/>
          </a:prstGeom>
          <a:noFill/>
          <a:ln cap="flat" cmpd="sng" w="9525">
            <a:solidFill>
              <a:schemeClr val="accent1"/>
            </a:solidFill>
            <a:prstDash val="solid"/>
            <a:round/>
            <a:headEnd len="sm" w="sm" type="none"/>
            <a:tailEnd len="sm" w="sm" type="none"/>
          </a:ln>
        </p:spPr>
      </p:pic>
      <p:sp>
        <p:nvSpPr>
          <p:cNvPr id="232" name="Google Shape;232;p30"/>
          <p:cNvSpPr txBox="1"/>
          <p:nvPr/>
        </p:nvSpPr>
        <p:spPr>
          <a:xfrm>
            <a:off x="155850" y="4740650"/>
            <a:ext cx="89931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sz="1000">
                <a:latin typeface="Nunito"/>
                <a:ea typeface="Nunito"/>
                <a:cs typeface="Nunito"/>
                <a:sym typeface="Nunito"/>
              </a:rPr>
              <a:t>Imagen de </a:t>
            </a:r>
            <a:r>
              <a:rPr lang="es-419" sz="1000">
                <a:latin typeface="Nunito"/>
                <a:ea typeface="Nunito"/>
                <a:cs typeface="Nunito"/>
                <a:sym typeface="Nunito"/>
              </a:rPr>
              <a:t>https://100cia.site/index.php/espacio-y-astronomia/item/19538-de-que-estaba-hecha-la-atmosfera-primitiva-de-la-tierra</a:t>
            </a:r>
            <a:endParaRPr sz="800">
              <a:latin typeface="Nunito"/>
              <a:ea typeface="Nunito"/>
              <a:cs typeface="Nunito"/>
              <a:sym typeface="Nuni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1"/>
          <p:cNvSpPr txBox="1"/>
          <p:nvPr>
            <p:ph type="title"/>
          </p:nvPr>
        </p:nvSpPr>
        <p:spPr>
          <a:xfrm>
            <a:off x="311700" y="16395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3300">
                <a:latin typeface="Nunito"/>
                <a:ea typeface="Nunito"/>
                <a:cs typeface="Nunito"/>
                <a:sym typeface="Nunito"/>
              </a:rPr>
              <a:t>Efectos positivos de la actividad volcánica</a:t>
            </a:r>
            <a:endParaRPr sz="3300">
              <a:latin typeface="Nunito"/>
              <a:ea typeface="Nunito"/>
              <a:cs typeface="Nunito"/>
              <a:sym typeface="Nunito"/>
            </a:endParaRPr>
          </a:p>
        </p:txBody>
      </p:sp>
      <p:sp>
        <p:nvSpPr>
          <p:cNvPr id="238" name="Google Shape;238;p31"/>
          <p:cNvSpPr txBox="1"/>
          <p:nvPr>
            <p:ph idx="1" type="body"/>
          </p:nvPr>
        </p:nvSpPr>
        <p:spPr>
          <a:xfrm>
            <a:off x="311700" y="1227075"/>
            <a:ext cx="3500400" cy="707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Font typeface="Nunito"/>
              <a:buChar char="-"/>
            </a:pPr>
            <a:r>
              <a:rPr lang="es-419" sz="1700">
                <a:latin typeface="Nunito"/>
                <a:ea typeface="Nunito"/>
                <a:cs typeface="Nunito"/>
                <a:sym typeface="Nunito"/>
              </a:rPr>
              <a:t>Su energía puede utilizarse para la producción de energía a través de centrales geotérmicas.</a:t>
            </a:r>
            <a:endParaRPr sz="1700">
              <a:latin typeface="Nunito"/>
              <a:ea typeface="Nunito"/>
              <a:cs typeface="Nunito"/>
              <a:sym typeface="Nunito"/>
            </a:endParaRPr>
          </a:p>
          <a:p>
            <a:pPr indent="-336550" lvl="0" marL="457200" rtl="0" algn="l">
              <a:spcBef>
                <a:spcPts val="0"/>
              </a:spcBef>
              <a:spcAft>
                <a:spcPts val="0"/>
              </a:spcAft>
              <a:buSzPts val="1700"/>
              <a:buFont typeface="Nunito"/>
              <a:buChar char="-"/>
            </a:pPr>
            <a:r>
              <a:rPr lang="es-419" sz="1700">
                <a:latin typeface="Nunito"/>
                <a:ea typeface="Nunito"/>
                <a:cs typeface="Nunito"/>
                <a:sym typeface="Nunito"/>
              </a:rPr>
              <a:t>En Chile se ubica la central Cerro Pabellón, la primera central geotérmica de Sudamérica.</a:t>
            </a:r>
            <a:endParaRPr sz="1700">
              <a:latin typeface="Nunito"/>
              <a:ea typeface="Nunito"/>
              <a:cs typeface="Nunito"/>
              <a:sym typeface="Nunito"/>
            </a:endParaRPr>
          </a:p>
          <a:p>
            <a:pPr indent="-336550" lvl="0" marL="457200" rtl="0" algn="l">
              <a:spcBef>
                <a:spcPts val="0"/>
              </a:spcBef>
              <a:spcAft>
                <a:spcPts val="0"/>
              </a:spcAft>
              <a:buSzPts val="1700"/>
              <a:buFont typeface="Nunito"/>
              <a:buChar char="-"/>
            </a:pPr>
            <a:r>
              <a:rPr lang="es-419" sz="1700">
                <a:latin typeface="Nunito"/>
                <a:ea typeface="Nunito"/>
                <a:cs typeface="Nunito"/>
                <a:sym typeface="Nunito"/>
              </a:rPr>
              <a:t>En Islandia el 65% de la energía utilizada corresponde a energía geotérmica.</a:t>
            </a:r>
            <a:endParaRPr sz="1700">
              <a:latin typeface="Nunito"/>
              <a:ea typeface="Nunito"/>
              <a:cs typeface="Nunito"/>
              <a:sym typeface="Nunito"/>
            </a:endParaRPr>
          </a:p>
        </p:txBody>
      </p:sp>
      <p:pic>
        <p:nvPicPr>
          <p:cNvPr id="239" name="Google Shape;239;p31"/>
          <p:cNvPicPr preferRelativeResize="0"/>
          <p:nvPr/>
        </p:nvPicPr>
        <p:blipFill>
          <a:blip r:embed="rId3">
            <a:alphaModFix/>
          </a:blip>
          <a:stretch>
            <a:fillRect/>
          </a:stretch>
        </p:blipFill>
        <p:spPr>
          <a:xfrm>
            <a:off x="4225550" y="1178100"/>
            <a:ext cx="4918445" cy="2904225"/>
          </a:xfrm>
          <a:prstGeom prst="rect">
            <a:avLst/>
          </a:prstGeom>
          <a:noFill/>
          <a:ln>
            <a:noFill/>
          </a:ln>
        </p:spPr>
      </p:pic>
      <p:sp>
        <p:nvSpPr>
          <p:cNvPr id="240" name="Google Shape;240;p31"/>
          <p:cNvSpPr txBox="1"/>
          <p:nvPr/>
        </p:nvSpPr>
        <p:spPr>
          <a:xfrm>
            <a:off x="4158900" y="4122300"/>
            <a:ext cx="4862400" cy="11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sz="1600" u="sng">
                <a:solidFill>
                  <a:schemeClr val="hlink"/>
                </a:solidFill>
                <a:latin typeface="Nunito"/>
                <a:ea typeface="Nunito"/>
                <a:cs typeface="Nunito"/>
                <a:sym typeface="Nunito"/>
                <a:hlinkClick r:id="rId4"/>
              </a:rPr>
              <a:t>https://www.energia.gob.cl/noticias/antofagasta/opera-en-chile-la-primera-planta-geotermica-de-sudamerica</a:t>
            </a:r>
            <a:r>
              <a:rPr lang="es-419" sz="1600">
                <a:latin typeface="Nunito"/>
                <a:ea typeface="Nunito"/>
                <a:cs typeface="Nunito"/>
                <a:sym typeface="Nunito"/>
              </a:rPr>
              <a:t> </a:t>
            </a:r>
            <a:endParaRPr>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title"/>
          </p:nvPr>
        </p:nvSpPr>
        <p:spPr>
          <a:xfrm>
            <a:off x="311700" y="56525"/>
            <a:ext cx="8520600" cy="53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3000">
                <a:latin typeface="Nunito"/>
                <a:ea typeface="Nunito"/>
                <a:cs typeface="Nunito"/>
                <a:sym typeface="Nunito"/>
              </a:rPr>
              <a:t>Aprendizajes de esta unidad</a:t>
            </a:r>
            <a:endParaRPr sz="3000">
              <a:latin typeface="Nunito"/>
              <a:ea typeface="Nunito"/>
              <a:cs typeface="Nunito"/>
              <a:sym typeface="Nunito"/>
            </a:endParaRPr>
          </a:p>
        </p:txBody>
      </p:sp>
      <p:graphicFrame>
        <p:nvGraphicFramePr>
          <p:cNvPr id="75" name="Google Shape;75;p14"/>
          <p:cNvGraphicFramePr/>
          <p:nvPr/>
        </p:nvGraphicFramePr>
        <p:xfrm>
          <a:off x="391438" y="638675"/>
          <a:ext cx="3000000" cy="3000000"/>
        </p:xfrm>
        <a:graphic>
          <a:graphicData uri="http://schemas.openxmlformats.org/drawingml/2006/table">
            <a:tbl>
              <a:tblPr>
                <a:noFill/>
                <a:tableStyleId>{D5E730E8-C55A-4B37-98BD-EA76A792FFE2}</a:tableStyleId>
              </a:tblPr>
              <a:tblGrid>
                <a:gridCol w="1928100"/>
                <a:gridCol w="6723450"/>
              </a:tblGrid>
              <a:tr h="548525">
                <a:tc>
                  <a:txBody>
                    <a:bodyPr/>
                    <a:lstStyle/>
                    <a:p>
                      <a:pPr indent="0" lvl="0" marL="0" rtl="0" algn="l">
                        <a:spcBef>
                          <a:spcPts val="0"/>
                        </a:spcBef>
                        <a:spcAft>
                          <a:spcPts val="0"/>
                        </a:spcAft>
                        <a:buNone/>
                      </a:pPr>
                      <a:r>
                        <a:rPr b="1" lang="es-419">
                          <a:latin typeface="Nunito"/>
                          <a:ea typeface="Nunito"/>
                          <a:cs typeface="Nunito"/>
                          <a:sym typeface="Nunito"/>
                        </a:rPr>
                        <a:t>Objetivo de Aprendizaje: </a:t>
                      </a:r>
                      <a:endParaRPr sz="1100">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s-419">
                          <a:latin typeface="Nunito"/>
                          <a:ea typeface="Nunito"/>
                          <a:cs typeface="Nunito"/>
                          <a:sym typeface="Nunito"/>
                        </a:rPr>
                        <a:t>Indicadores de aprendizaje:</a:t>
                      </a:r>
                      <a:endParaRPr b="1">
                        <a:latin typeface="Nunito"/>
                        <a:ea typeface="Nunito"/>
                        <a:cs typeface="Nunito"/>
                        <a:sym typeface="Nunito"/>
                      </a:endParaRPr>
                    </a:p>
                    <a:p>
                      <a:pPr indent="0" lvl="0" marL="0" rtl="0" algn="l">
                        <a:spcBef>
                          <a:spcPts val="0"/>
                        </a:spcBef>
                        <a:spcAft>
                          <a:spcPts val="0"/>
                        </a:spcAft>
                        <a:buNone/>
                      </a:pPr>
                      <a:r>
                        <a:t/>
                      </a:r>
                      <a:endParaRPr sz="1100">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10575">
                      <a:solidFill>
                        <a:srgbClr val="CCCCCC"/>
                      </a:solidFill>
                      <a:prstDash val="solid"/>
                      <a:round/>
                      <a:headEnd len="sm" w="sm" type="none"/>
                      <a:tailEnd len="sm" w="sm" type="none"/>
                    </a:lnB>
                  </a:tcPr>
                </a:tc>
              </a:tr>
              <a:tr h="340350">
                <a:tc rowSpan="8">
                  <a:txBody>
                    <a:bodyPr/>
                    <a:lstStyle/>
                    <a:p>
                      <a:pPr indent="0" lvl="0" marL="0" rtl="0" algn="l">
                        <a:spcBef>
                          <a:spcPts val="0"/>
                        </a:spcBef>
                        <a:spcAft>
                          <a:spcPts val="0"/>
                        </a:spcAft>
                        <a:buNone/>
                      </a:pPr>
                      <a:r>
                        <a:rPr lang="es-419" sz="1100">
                          <a:latin typeface="Nunito"/>
                          <a:ea typeface="Nunito"/>
                          <a:cs typeface="Nunito"/>
                          <a:sym typeface="Nunito"/>
                        </a:rPr>
                        <a:t>Al terminar esta unidad de espera que sus estudiantes sean capaces de:</a:t>
                      </a:r>
                      <a:endParaRPr sz="1100">
                        <a:latin typeface="Nunito"/>
                        <a:ea typeface="Nunito"/>
                        <a:cs typeface="Nunito"/>
                        <a:sym typeface="Nunito"/>
                      </a:endParaRPr>
                    </a:p>
                    <a:p>
                      <a:pPr indent="0" lvl="0" marL="0" rtl="0" algn="l">
                        <a:spcBef>
                          <a:spcPts val="0"/>
                        </a:spcBef>
                        <a:spcAft>
                          <a:spcPts val="0"/>
                        </a:spcAft>
                        <a:buNone/>
                      </a:pPr>
                      <a:r>
                        <a:t/>
                      </a:r>
                      <a:endParaRPr>
                        <a:solidFill>
                          <a:srgbClr val="0D0D0D"/>
                        </a:solidFill>
                        <a:latin typeface="Nunito"/>
                        <a:ea typeface="Nunito"/>
                        <a:cs typeface="Nunito"/>
                        <a:sym typeface="Nunito"/>
                      </a:endParaRPr>
                    </a:p>
                    <a:p>
                      <a:pPr indent="0" lvl="0" marL="0" rtl="0" algn="l">
                        <a:spcBef>
                          <a:spcPts val="0"/>
                        </a:spcBef>
                        <a:spcAft>
                          <a:spcPts val="0"/>
                        </a:spcAft>
                        <a:buNone/>
                      </a:pPr>
                      <a:r>
                        <a:rPr lang="es-419">
                          <a:solidFill>
                            <a:srgbClr val="0D0D0D"/>
                          </a:solidFill>
                          <a:latin typeface="Nunito"/>
                          <a:ea typeface="Nunito"/>
                          <a:cs typeface="Nunito"/>
                          <a:sym typeface="Nunito"/>
                        </a:rPr>
                        <a:t>Explicar, sobre la base de evidencias y por medio de modelos, la actividad volcánica y sus consecuencias en la naturaleza y la sociedad.</a:t>
                      </a:r>
                      <a:endParaRPr>
                        <a:latin typeface="Nunito"/>
                        <a:ea typeface="Nunito"/>
                        <a:cs typeface="Nunito"/>
                        <a:sym typeface="Nunito"/>
                      </a:endParaRPr>
                    </a:p>
                  </a:txBody>
                  <a:tcPr marT="91425" marB="91425" marR="91425" marL="91425">
                    <a:lnR cap="flat" cmpd="sng" w="10575">
                      <a:solidFill>
                        <a:srgbClr val="CCCCCC"/>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lstStyle/>
                    <a:p>
                      <a:pPr indent="0" lvl="0" marL="0" rtl="0" algn="l">
                        <a:lnSpc>
                          <a:spcPct val="115000"/>
                        </a:lnSpc>
                        <a:spcBef>
                          <a:spcPts val="0"/>
                        </a:spcBef>
                        <a:spcAft>
                          <a:spcPts val="0"/>
                        </a:spcAft>
                        <a:buNone/>
                      </a:pPr>
                      <a:r>
                        <a:rPr lang="es-419" sz="1200">
                          <a:solidFill>
                            <a:srgbClr val="1A1A1A"/>
                          </a:solidFill>
                          <a:latin typeface="Nunito"/>
                          <a:ea typeface="Nunito"/>
                          <a:cs typeface="Nunito"/>
                          <a:sym typeface="Nunito"/>
                        </a:rPr>
                        <a:t>Describen, con modelos, la estructura de los volcanes, sus partes y componentes principales.</a:t>
                      </a:r>
                      <a:endParaRPr sz="1200">
                        <a:solidFill>
                          <a:srgbClr val="1A1A1A"/>
                        </a:solidFill>
                        <a:latin typeface="Nunito"/>
                        <a:ea typeface="Nunito"/>
                        <a:cs typeface="Nunito"/>
                        <a:sym typeface="Nunito"/>
                      </a:endParaRPr>
                    </a:p>
                  </a:txBody>
                  <a:tcPr marT="19050" marB="19050" marR="28575" marL="28575" anchor="b">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r>
              <a:tr h="340350">
                <a:tc vMerge="1"/>
                <a:tc>
                  <a:txBody>
                    <a:bodyPr/>
                    <a:lstStyle/>
                    <a:p>
                      <a:pPr indent="0" lvl="0" marL="0" rtl="0" algn="l">
                        <a:lnSpc>
                          <a:spcPct val="115000"/>
                        </a:lnSpc>
                        <a:spcBef>
                          <a:spcPts val="0"/>
                        </a:spcBef>
                        <a:spcAft>
                          <a:spcPts val="0"/>
                        </a:spcAft>
                        <a:buNone/>
                      </a:pPr>
                      <a:r>
                        <a:rPr lang="es-419" sz="1200">
                          <a:solidFill>
                            <a:srgbClr val="1A1A1A"/>
                          </a:solidFill>
                          <a:latin typeface="Nunito"/>
                          <a:ea typeface="Nunito"/>
                          <a:cs typeface="Nunito"/>
                          <a:sym typeface="Nunito"/>
                        </a:rPr>
                        <a:t>Explican la formación de los volcanes y la actividad volcánica.</a:t>
                      </a:r>
                      <a:endParaRPr sz="1200">
                        <a:solidFill>
                          <a:srgbClr val="1A1A1A"/>
                        </a:solidFill>
                        <a:latin typeface="Nunito"/>
                        <a:ea typeface="Nunito"/>
                        <a:cs typeface="Nunito"/>
                        <a:sym typeface="Nunito"/>
                      </a:endParaRPr>
                    </a:p>
                  </a:txBody>
                  <a:tcPr marT="19050" marB="19050" marR="28575" marL="28575" anchor="b">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r>
              <a:tr h="419600">
                <a:tc vMerge="1"/>
                <a:tc>
                  <a:txBody>
                    <a:bodyPr/>
                    <a:lstStyle/>
                    <a:p>
                      <a:pPr indent="0" lvl="0" marL="0" rtl="0" algn="l">
                        <a:lnSpc>
                          <a:spcPct val="115000"/>
                        </a:lnSpc>
                        <a:spcBef>
                          <a:spcPts val="0"/>
                        </a:spcBef>
                        <a:spcAft>
                          <a:spcPts val="0"/>
                        </a:spcAft>
                        <a:buNone/>
                      </a:pPr>
                      <a:r>
                        <a:rPr lang="es-419" sz="1200">
                          <a:solidFill>
                            <a:srgbClr val="1A1A1A"/>
                          </a:solidFill>
                          <a:latin typeface="Nunito"/>
                          <a:ea typeface="Nunito"/>
                          <a:cs typeface="Nunito"/>
                          <a:sym typeface="Nunito"/>
                        </a:rPr>
                        <a:t>Clasifican volcanes según criterios como aspecto, composición del magma y tipo de erupción, entre otros factores.</a:t>
                      </a:r>
                      <a:endParaRPr sz="1200">
                        <a:solidFill>
                          <a:srgbClr val="1A1A1A"/>
                        </a:solidFill>
                        <a:latin typeface="Nunito"/>
                        <a:ea typeface="Nunito"/>
                        <a:cs typeface="Nunito"/>
                        <a:sym typeface="Nunito"/>
                      </a:endParaRPr>
                    </a:p>
                  </a:txBody>
                  <a:tcPr marT="19050" marB="19050" marR="28575" marL="28575" anchor="b">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r>
              <a:tr h="340350">
                <a:tc vMerge="1"/>
                <a:tc>
                  <a:txBody>
                    <a:bodyPr/>
                    <a:lstStyle/>
                    <a:p>
                      <a:pPr indent="0" lvl="0" marL="0" rtl="0" algn="l">
                        <a:lnSpc>
                          <a:spcPct val="115000"/>
                        </a:lnSpc>
                        <a:spcBef>
                          <a:spcPts val="0"/>
                        </a:spcBef>
                        <a:spcAft>
                          <a:spcPts val="0"/>
                        </a:spcAft>
                        <a:buNone/>
                      </a:pPr>
                      <a:r>
                        <a:rPr lang="es-419" sz="1200">
                          <a:solidFill>
                            <a:srgbClr val="1A1A1A"/>
                          </a:solidFill>
                          <a:latin typeface="Nunito"/>
                          <a:ea typeface="Nunito"/>
                          <a:cs typeface="Nunito"/>
                          <a:sym typeface="Nunito"/>
                        </a:rPr>
                        <a:t>Identifican los arcos volcánicos que incluyen los volcanes más activos de Chile y del planeta.</a:t>
                      </a:r>
                      <a:endParaRPr sz="1200">
                        <a:solidFill>
                          <a:srgbClr val="1A1A1A"/>
                        </a:solidFill>
                        <a:latin typeface="Nunito"/>
                        <a:ea typeface="Nunito"/>
                        <a:cs typeface="Nunito"/>
                        <a:sym typeface="Nunito"/>
                      </a:endParaRPr>
                    </a:p>
                  </a:txBody>
                  <a:tcPr marT="19050" marB="19050" marR="28575" marL="28575" anchor="b">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r>
              <a:tr h="611925">
                <a:tc vMerge="1"/>
                <a:tc>
                  <a:txBody>
                    <a:bodyPr/>
                    <a:lstStyle/>
                    <a:p>
                      <a:pPr indent="0" lvl="0" marL="0" rtl="0" algn="l">
                        <a:lnSpc>
                          <a:spcPct val="115000"/>
                        </a:lnSpc>
                        <a:spcBef>
                          <a:spcPts val="0"/>
                        </a:spcBef>
                        <a:spcAft>
                          <a:spcPts val="0"/>
                        </a:spcAft>
                        <a:buNone/>
                      </a:pPr>
                      <a:r>
                        <a:rPr lang="es-419" sz="1200">
                          <a:solidFill>
                            <a:srgbClr val="1A1A1A"/>
                          </a:solidFill>
                          <a:latin typeface="Nunito"/>
                          <a:ea typeface="Nunito"/>
                          <a:cs typeface="Nunito"/>
                          <a:sym typeface="Nunito"/>
                        </a:rPr>
                        <a:t>Identifican conceptos como alerta, peligro, riesgo y catástrofe, entre otros, en las investigaciones sobre evaluación y riesgo volcánico que realizan organismos públicos en Chile, considerando ejemplos de erupciones recientes ocurridas en el país.</a:t>
                      </a:r>
                      <a:endParaRPr sz="1200">
                        <a:solidFill>
                          <a:srgbClr val="1A1A1A"/>
                        </a:solidFill>
                        <a:latin typeface="Nunito"/>
                        <a:ea typeface="Nunito"/>
                        <a:cs typeface="Nunito"/>
                        <a:sym typeface="Nunito"/>
                      </a:endParaRPr>
                    </a:p>
                  </a:txBody>
                  <a:tcPr marT="19050" marB="19050" marR="28575" marL="28575" anchor="b">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r>
              <a:tr h="611925">
                <a:tc vMerge="1"/>
                <a:tc>
                  <a:txBody>
                    <a:bodyPr/>
                    <a:lstStyle/>
                    <a:p>
                      <a:pPr indent="0" lvl="0" marL="0" rtl="0" algn="l">
                        <a:lnSpc>
                          <a:spcPct val="115000"/>
                        </a:lnSpc>
                        <a:spcBef>
                          <a:spcPts val="0"/>
                        </a:spcBef>
                        <a:spcAft>
                          <a:spcPts val="0"/>
                        </a:spcAft>
                        <a:buNone/>
                      </a:pPr>
                      <a:r>
                        <a:rPr lang="es-419" sz="1200">
                          <a:solidFill>
                            <a:srgbClr val="1A1A1A"/>
                          </a:solidFill>
                          <a:latin typeface="Nunito"/>
                          <a:ea typeface="Nunito"/>
                          <a:cs typeface="Nunito"/>
                          <a:sym typeface="Nunito"/>
                        </a:rPr>
                        <a:t>Explican, con evidencias, efectos de la actividad volcánica en el medioambiente (formación de suelos, composición de la atmósfera y en la formación de yacimientos mineros metálicos y no metálicos).</a:t>
                      </a:r>
                      <a:endParaRPr sz="1200">
                        <a:solidFill>
                          <a:srgbClr val="1A1A1A"/>
                        </a:solidFill>
                        <a:latin typeface="Nunito"/>
                        <a:ea typeface="Nunito"/>
                        <a:cs typeface="Nunito"/>
                        <a:sym typeface="Nunito"/>
                      </a:endParaRPr>
                    </a:p>
                  </a:txBody>
                  <a:tcPr marT="19050" marB="19050" marR="28575" marL="28575" anchor="b">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r>
              <a:tr h="419600">
                <a:tc vMerge="1"/>
                <a:tc>
                  <a:txBody>
                    <a:bodyPr/>
                    <a:lstStyle/>
                    <a:p>
                      <a:pPr indent="0" lvl="0" marL="0" rtl="0" algn="l">
                        <a:lnSpc>
                          <a:spcPct val="115000"/>
                        </a:lnSpc>
                        <a:spcBef>
                          <a:spcPts val="0"/>
                        </a:spcBef>
                        <a:spcAft>
                          <a:spcPts val="0"/>
                        </a:spcAft>
                        <a:buNone/>
                      </a:pPr>
                      <a:r>
                        <a:rPr lang="es-419" sz="1200">
                          <a:solidFill>
                            <a:srgbClr val="1A1A1A"/>
                          </a:solidFill>
                          <a:latin typeface="Nunito"/>
                          <a:ea typeface="Nunito"/>
                          <a:cs typeface="Nunito"/>
                          <a:sym typeface="Nunito"/>
                        </a:rPr>
                        <a:t>Investigan sobre géiseres y fuentes de aguas termales en Chile, considerando sus orígenes y su uso como fuente de energía no convencional.</a:t>
                      </a:r>
                      <a:endParaRPr sz="1200">
                        <a:solidFill>
                          <a:srgbClr val="1A1A1A"/>
                        </a:solidFill>
                        <a:latin typeface="Nunito"/>
                        <a:ea typeface="Nunito"/>
                        <a:cs typeface="Nunito"/>
                        <a:sym typeface="Nunito"/>
                      </a:endParaRPr>
                    </a:p>
                  </a:txBody>
                  <a:tcPr marT="19050" marB="19050" marR="28575" marL="28575" anchor="b">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r>
              <a:tr h="419600">
                <a:tc vMerge="1"/>
                <a:tc>
                  <a:txBody>
                    <a:bodyPr/>
                    <a:lstStyle/>
                    <a:p>
                      <a:pPr indent="0" lvl="0" marL="0" rtl="0" algn="l">
                        <a:lnSpc>
                          <a:spcPct val="115000"/>
                        </a:lnSpc>
                        <a:spcBef>
                          <a:spcPts val="0"/>
                        </a:spcBef>
                        <a:spcAft>
                          <a:spcPts val="0"/>
                        </a:spcAft>
                        <a:buNone/>
                      </a:pPr>
                      <a:r>
                        <a:rPr lang="es-419" sz="1200">
                          <a:solidFill>
                            <a:srgbClr val="1A1A1A"/>
                          </a:solidFill>
                          <a:latin typeface="Nunito"/>
                          <a:ea typeface="Nunito"/>
                          <a:cs typeface="Nunito"/>
                          <a:sym typeface="Nunito"/>
                        </a:rPr>
                        <a:t>Evalúan acciones para mitigar consecuencias negativas de la actividad volcánica, tanto para los seres vivos como para los bienes materiales.</a:t>
                      </a:r>
                      <a:endParaRPr sz="1200">
                        <a:solidFill>
                          <a:srgbClr val="1A1A1A"/>
                        </a:solidFill>
                        <a:latin typeface="Nunito"/>
                        <a:ea typeface="Nunito"/>
                        <a:cs typeface="Nunito"/>
                        <a:sym typeface="Nunito"/>
                      </a:endParaRPr>
                    </a:p>
                  </a:txBody>
                  <a:tcPr marT="19050" marB="19050" marR="28575" marL="28575" anchor="b">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r>
            </a:tbl>
          </a:graphicData>
        </a:graphic>
      </p:graphicFrame>
      <p:sp>
        <p:nvSpPr>
          <p:cNvPr id="76" name="Google Shape;76;p14"/>
          <p:cNvSpPr txBox="1"/>
          <p:nvPr/>
        </p:nvSpPr>
        <p:spPr>
          <a:xfrm rot="-5400000">
            <a:off x="-1723950" y="2591675"/>
            <a:ext cx="3831900" cy="384000"/>
          </a:xfrm>
          <a:prstGeom prst="rect">
            <a:avLst/>
          </a:prstGeom>
          <a:solidFill>
            <a:srgbClr val="D9EAD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1300">
                <a:latin typeface="Open Sans"/>
                <a:ea typeface="Open Sans"/>
                <a:cs typeface="Open Sans"/>
                <a:sym typeface="Open Sans"/>
              </a:rPr>
              <a:t>Nivel II de Prioridad Curricular 2020</a:t>
            </a:r>
            <a:endParaRPr b="1" sz="1300">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2"/>
          <p:cNvSpPr txBox="1"/>
          <p:nvPr>
            <p:ph type="title"/>
          </p:nvPr>
        </p:nvSpPr>
        <p:spPr>
          <a:xfrm>
            <a:off x="311700" y="163950"/>
            <a:ext cx="825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2900">
                <a:latin typeface="Nunito"/>
                <a:ea typeface="Nunito"/>
                <a:cs typeface="Nunito"/>
                <a:sym typeface="Nunito"/>
              </a:rPr>
              <a:t>Cuidados ante la actividad volcánica</a:t>
            </a:r>
            <a:endParaRPr sz="2700">
              <a:latin typeface="Nunito"/>
              <a:ea typeface="Nunito"/>
              <a:cs typeface="Nunito"/>
              <a:sym typeface="Nunito"/>
            </a:endParaRPr>
          </a:p>
        </p:txBody>
      </p:sp>
      <p:sp>
        <p:nvSpPr>
          <p:cNvPr id="246" name="Google Shape;246;p32"/>
          <p:cNvSpPr txBox="1"/>
          <p:nvPr>
            <p:ph idx="1" type="body"/>
          </p:nvPr>
        </p:nvSpPr>
        <p:spPr>
          <a:xfrm>
            <a:off x="199300" y="779150"/>
            <a:ext cx="8897100" cy="9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419" sz="1500">
                <a:latin typeface="Nunito"/>
                <a:ea typeface="Nunito"/>
                <a:cs typeface="Nunito"/>
                <a:sym typeface="Nunito"/>
              </a:rPr>
              <a:t>En Chile el Servicio Nacional de Geología y Minería (</a:t>
            </a:r>
            <a:r>
              <a:rPr lang="es-419" sz="1500" u="sng">
                <a:solidFill>
                  <a:schemeClr val="hlink"/>
                </a:solidFill>
                <a:latin typeface="Nunito"/>
                <a:ea typeface="Nunito"/>
                <a:cs typeface="Nunito"/>
                <a:sym typeface="Nunito"/>
                <a:hlinkClick r:id="rId3"/>
              </a:rPr>
              <a:t>www.sernageomin.cl</a:t>
            </a:r>
            <a:r>
              <a:rPr lang="es-419" sz="1500">
                <a:latin typeface="Nunito"/>
                <a:ea typeface="Nunito"/>
                <a:cs typeface="Nunito"/>
                <a:sym typeface="Nunito"/>
              </a:rPr>
              <a:t>) está a cargo del monitoreo de la actividad volcánica, y emite alertas de diferente tipo para proteger a las personas. </a:t>
            </a:r>
            <a:endParaRPr sz="1500">
              <a:latin typeface="Nunito"/>
              <a:ea typeface="Nunito"/>
              <a:cs typeface="Nunito"/>
              <a:sym typeface="Nunito"/>
            </a:endParaRPr>
          </a:p>
        </p:txBody>
      </p:sp>
      <p:pic>
        <p:nvPicPr>
          <p:cNvPr id="247" name="Google Shape;247;p32"/>
          <p:cNvPicPr preferRelativeResize="0"/>
          <p:nvPr/>
        </p:nvPicPr>
        <p:blipFill>
          <a:blip r:embed="rId4">
            <a:alphaModFix/>
          </a:blip>
          <a:stretch>
            <a:fillRect/>
          </a:stretch>
        </p:blipFill>
        <p:spPr>
          <a:xfrm>
            <a:off x="5039575" y="1455675"/>
            <a:ext cx="3729676" cy="3575950"/>
          </a:xfrm>
          <a:prstGeom prst="rect">
            <a:avLst/>
          </a:prstGeom>
          <a:noFill/>
          <a:ln>
            <a:noFill/>
          </a:ln>
        </p:spPr>
      </p:pic>
      <p:pic>
        <p:nvPicPr>
          <p:cNvPr id="248" name="Google Shape;248;p32"/>
          <p:cNvPicPr preferRelativeResize="0"/>
          <p:nvPr/>
        </p:nvPicPr>
        <p:blipFill>
          <a:blip r:embed="rId5">
            <a:alphaModFix/>
          </a:blip>
          <a:stretch>
            <a:fillRect/>
          </a:stretch>
        </p:blipFill>
        <p:spPr>
          <a:xfrm>
            <a:off x="932900" y="1455675"/>
            <a:ext cx="3639099" cy="3575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3"/>
          <p:cNvSpPr txBox="1"/>
          <p:nvPr>
            <p:ph type="title"/>
          </p:nvPr>
        </p:nvSpPr>
        <p:spPr>
          <a:xfrm>
            <a:off x="311700" y="163950"/>
            <a:ext cx="825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2900">
                <a:latin typeface="Nunito"/>
                <a:ea typeface="Nunito"/>
                <a:cs typeface="Nunito"/>
                <a:sym typeface="Nunito"/>
              </a:rPr>
              <a:t>Cuidados ante la actividad volcánica</a:t>
            </a:r>
            <a:endParaRPr sz="2700">
              <a:latin typeface="Nunito"/>
              <a:ea typeface="Nunito"/>
              <a:cs typeface="Nunito"/>
              <a:sym typeface="Nunito"/>
            </a:endParaRPr>
          </a:p>
        </p:txBody>
      </p:sp>
      <p:sp>
        <p:nvSpPr>
          <p:cNvPr id="254" name="Google Shape;254;p33"/>
          <p:cNvSpPr txBox="1"/>
          <p:nvPr>
            <p:ph idx="1" type="body"/>
          </p:nvPr>
        </p:nvSpPr>
        <p:spPr>
          <a:xfrm>
            <a:off x="199300" y="779150"/>
            <a:ext cx="8897100" cy="9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419" sz="1500">
                <a:latin typeface="Nunito"/>
                <a:ea typeface="Nunito"/>
                <a:cs typeface="Nunito"/>
                <a:sym typeface="Nunito"/>
              </a:rPr>
              <a:t>En Chile el Servicio Nacional de Geología y Minería (</a:t>
            </a:r>
            <a:r>
              <a:rPr lang="es-419" sz="1500" u="sng">
                <a:solidFill>
                  <a:schemeClr val="hlink"/>
                </a:solidFill>
                <a:latin typeface="Nunito"/>
                <a:ea typeface="Nunito"/>
                <a:cs typeface="Nunito"/>
                <a:sym typeface="Nunito"/>
                <a:hlinkClick r:id="rId3"/>
              </a:rPr>
              <a:t>www.sernageomin.cl</a:t>
            </a:r>
            <a:r>
              <a:rPr lang="es-419" sz="1500">
                <a:latin typeface="Nunito"/>
                <a:ea typeface="Nunito"/>
                <a:cs typeface="Nunito"/>
                <a:sym typeface="Nunito"/>
              </a:rPr>
              <a:t>) está a cargo del monitoreo de la actividad volcánica, y emite alertas de diferente tipo para proteger a las personas. </a:t>
            </a:r>
            <a:endParaRPr sz="1500">
              <a:latin typeface="Nunito"/>
              <a:ea typeface="Nunito"/>
              <a:cs typeface="Nunito"/>
              <a:sym typeface="Nunito"/>
            </a:endParaRPr>
          </a:p>
        </p:txBody>
      </p:sp>
      <p:pic>
        <p:nvPicPr>
          <p:cNvPr id="255" name="Google Shape;255;p33"/>
          <p:cNvPicPr preferRelativeResize="0"/>
          <p:nvPr/>
        </p:nvPicPr>
        <p:blipFill>
          <a:blip r:embed="rId4">
            <a:alphaModFix/>
          </a:blip>
          <a:stretch>
            <a:fillRect/>
          </a:stretch>
        </p:blipFill>
        <p:spPr>
          <a:xfrm>
            <a:off x="468453" y="1398855"/>
            <a:ext cx="3673364" cy="3515350"/>
          </a:xfrm>
          <a:prstGeom prst="rect">
            <a:avLst/>
          </a:prstGeom>
          <a:noFill/>
          <a:ln>
            <a:noFill/>
          </a:ln>
        </p:spPr>
      </p:pic>
      <p:pic>
        <p:nvPicPr>
          <p:cNvPr id="256" name="Google Shape;256;p33"/>
          <p:cNvPicPr preferRelativeResize="0"/>
          <p:nvPr/>
        </p:nvPicPr>
        <p:blipFill>
          <a:blip r:embed="rId5">
            <a:alphaModFix/>
          </a:blip>
          <a:stretch>
            <a:fillRect/>
          </a:stretch>
        </p:blipFill>
        <p:spPr>
          <a:xfrm>
            <a:off x="5558347" y="1398854"/>
            <a:ext cx="3585649" cy="35153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a:latin typeface="Nunito"/>
                <a:ea typeface="Nunito"/>
                <a:cs typeface="Nunito"/>
                <a:sym typeface="Nunito"/>
              </a:rPr>
              <a:t>Derechos de uso</a:t>
            </a:r>
            <a:endParaRPr>
              <a:latin typeface="Nunito"/>
              <a:ea typeface="Nunito"/>
              <a:cs typeface="Nunito"/>
              <a:sym typeface="Nunito"/>
            </a:endParaRPr>
          </a:p>
        </p:txBody>
      </p:sp>
      <p:sp>
        <p:nvSpPr>
          <p:cNvPr id="262" name="Google Shape;262;p3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Nunito"/>
              <a:buChar char="-"/>
            </a:pPr>
            <a:r>
              <a:rPr lang="es-419">
                <a:latin typeface="Nunito"/>
                <a:ea typeface="Nunito"/>
                <a:cs typeface="Nunito"/>
                <a:sym typeface="Nunito"/>
              </a:rPr>
              <a:t>Presentación para uso educativo no comercial.</a:t>
            </a:r>
            <a:endParaRPr>
              <a:latin typeface="Nunito"/>
              <a:ea typeface="Nunito"/>
              <a:cs typeface="Nunito"/>
              <a:sym typeface="Nunito"/>
            </a:endParaRPr>
          </a:p>
          <a:p>
            <a:pPr indent="-342900" lvl="0" marL="457200" rtl="0" algn="l">
              <a:spcBef>
                <a:spcPts val="0"/>
              </a:spcBef>
              <a:spcAft>
                <a:spcPts val="0"/>
              </a:spcAft>
              <a:buSzPts val="1800"/>
              <a:buFont typeface="Nunito"/>
              <a:buChar char="-"/>
            </a:pPr>
            <a:r>
              <a:rPr lang="es-419">
                <a:latin typeface="Nunito"/>
                <a:ea typeface="Nunito"/>
                <a:cs typeface="Nunito"/>
                <a:sym typeface="Nunito"/>
              </a:rPr>
              <a:t>Todas las imágenes son de libre disposición a menos que se indique el origen.</a:t>
            </a:r>
            <a:endParaRPr>
              <a:latin typeface="Nunito"/>
              <a:ea typeface="Nunito"/>
              <a:cs typeface="Nunito"/>
              <a:sym typeface="Nunito"/>
            </a:endParaRPr>
          </a:p>
          <a:p>
            <a:pPr indent="-342900" lvl="0" marL="457200" rtl="0" algn="l">
              <a:spcBef>
                <a:spcPts val="0"/>
              </a:spcBef>
              <a:spcAft>
                <a:spcPts val="0"/>
              </a:spcAft>
              <a:buSzPts val="1800"/>
              <a:buFont typeface="Nunito"/>
              <a:buChar char="-"/>
            </a:pPr>
            <a:r>
              <a:rPr lang="es-419">
                <a:latin typeface="Nunito"/>
                <a:ea typeface="Nunito"/>
                <a:cs typeface="Nunito"/>
                <a:sym typeface="Nunito"/>
              </a:rPr>
              <a:t>Puede acceder a más presentaciones, información e ideas para la enseñanza de la Física en </a:t>
            </a:r>
            <a:r>
              <a:rPr lang="es-419" u="sng">
                <a:solidFill>
                  <a:schemeClr val="hlink"/>
                </a:solidFill>
                <a:latin typeface="Nunito"/>
                <a:ea typeface="Nunito"/>
                <a:cs typeface="Nunito"/>
                <a:sym typeface="Nunito"/>
                <a:hlinkClick r:id="rId3"/>
              </a:rPr>
              <a:t>www.profisica.cl</a:t>
            </a:r>
            <a:endParaRPr>
              <a:latin typeface="Nunito"/>
              <a:ea typeface="Nunito"/>
              <a:cs typeface="Nunito"/>
              <a:sym typeface="Nunito"/>
            </a:endParaRPr>
          </a:p>
        </p:txBody>
      </p:sp>
      <p:pic>
        <p:nvPicPr>
          <p:cNvPr id="263" name="Google Shape;263;p34"/>
          <p:cNvPicPr preferRelativeResize="0"/>
          <p:nvPr/>
        </p:nvPicPr>
        <p:blipFill>
          <a:blip r:embed="rId4">
            <a:alphaModFix/>
          </a:blip>
          <a:stretch>
            <a:fillRect/>
          </a:stretch>
        </p:blipFill>
        <p:spPr>
          <a:xfrm>
            <a:off x="3545625" y="3034050"/>
            <a:ext cx="2052751" cy="1190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txBox="1"/>
          <p:nvPr>
            <p:ph type="title"/>
          </p:nvPr>
        </p:nvSpPr>
        <p:spPr>
          <a:xfrm>
            <a:off x="311700" y="56525"/>
            <a:ext cx="8520600" cy="53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3000">
                <a:latin typeface="Nunito"/>
                <a:ea typeface="Nunito"/>
                <a:cs typeface="Nunito"/>
                <a:sym typeface="Nunito"/>
              </a:rPr>
              <a:t>Temas </a:t>
            </a:r>
            <a:r>
              <a:rPr lang="es-419" sz="3000">
                <a:latin typeface="Nunito"/>
                <a:ea typeface="Nunito"/>
                <a:cs typeface="Nunito"/>
                <a:sym typeface="Nunito"/>
              </a:rPr>
              <a:t>de esta unidad</a:t>
            </a:r>
            <a:endParaRPr sz="3000">
              <a:latin typeface="Nunito"/>
              <a:ea typeface="Nunito"/>
              <a:cs typeface="Nunito"/>
              <a:sym typeface="Nunito"/>
            </a:endParaRPr>
          </a:p>
        </p:txBody>
      </p:sp>
      <p:sp>
        <p:nvSpPr>
          <p:cNvPr id="82" name="Google Shape;82;p15"/>
          <p:cNvSpPr txBox="1"/>
          <p:nvPr/>
        </p:nvSpPr>
        <p:spPr>
          <a:xfrm>
            <a:off x="514500" y="916500"/>
            <a:ext cx="4901700" cy="19644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Nunito"/>
              <a:buChar char="●"/>
            </a:pPr>
            <a:r>
              <a:rPr lang="es-419">
                <a:latin typeface="Nunito"/>
                <a:ea typeface="Nunito"/>
                <a:cs typeface="Nunito"/>
                <a:sym typeface="Nunito"/>
              </a:rPr>
              <a:t>Estructura de los volcanes</a:t>
            </a:r>
            <a:endParaRPr>
              <a:latin typeface="Nunito"/>
              <a:ea typeface="Nunito"/>
              <a:cs typeface="Nunito"/>
              <a:sym typeface="Nunito"/>
            </a:endParaRPr>
          </a:p>
          <a:p>
            <a:pPr indent="-317500" lvl="0" marL="457200" rtl="0" algn="l">
              <a:lnSpc>
                <a:spcPct val="150000"/>
              </a:lnSpc>
              <a:spcBef>
                <a:spcPts val="0"/>
              </a:spcBef>
              <a:spcAft>
                <a:spcPts val="0"/>
              </a:spcAft>
              <a:buSzPts val="1400"/>
              <a:buFont typeface="Nunito"/>
              <a:buChar char="●"/>
            </a:pPr>
            <a:r>
              <a:rPr lang="es-419">
                <a:latin typeface="Nunito"/>
                <a:ea typeface="Nunito"/>
                <a:cs typeface="Nunito"/>
                <a:sym typeface="Nunito"/>
              </a:rPr>
              <a:t>Formación de volcanes y actividad volcánica</a:t>
            </a:r>
            <a:endParaRPr>
              <a:latin typeface="Nunito"/>
              <a:ea typeface="Nunito"/>
              <a:cs typeface="Nunito"/>
              <a:sym typeface="Nunito"/>
            </a:endParaRPr>
          </a:p>
          <a:p>
            <a:pPr indent="-317500" lvl="0" marL="457200" rtl="0" algn="l">
              <a:lnSpc>
                <a:spcPct val="150000"/>
              </a:lnSpc>
              <a:spcBef>
                <a:spcPts val="0"/>
              </a:spcBef>
              <a:spcAft>
                <a:spcPts val="0"/>
              </a:spcAft>
              <a:buSzPts val="1400"/>
              <a:buFont typeface="Nunito"/>
              <a:buChar char="●"/>
            </a:pPr>
            <a:r>
              <a:rPr lang="es-419">
                <a:latin typeface="Nunito"/>
                <a:ea typeface="Nunito"/>
                <a:cs typeface="Nunito"/>
                <a:sym typeface="Nunito"/>
              </a:rPr>
              <a:t>Clasificación de volcanes</a:t>
            </a:r>
            <a:endParaRPr>
              <a:latin typeface="Nunito"/>
              <a:ea typeface="Nunito"/>
              <a:cs typeface="Nunito"/>
              <a:sym typeface="Nunito"/>
            </a:endParaRPr>
          </a:p>
          <a:p>
            <a:pPr indent="-317500" lvl="0" marL="457200" rtl="0" algn="l">
              <a:lnSpc>
                <a:spcPct val="150000"/>
              </a:lnSpc>
              <a:spcBef>
                <a:spcPts val="0"/>
              </a:spcBef>
              <a:spcAft>
                <a:spcPts val="0"/>
              </a:spcAft>
              <a:buSzPts val="1400"/>
              <a:buFont typeface="Nunito"/>
              <a:buChar char="●"/>
            </a:pPr>
            <a:r>
              <a:rPr lang="es-419">
                <a:latin typeface="Nunito"/>
                <a:ea typeface="Nunito"/>
                <a:cs typeface="Nunito"/>
                <a:sym typeface="Nunito"/>
              </a:rPr>
              <a:t>Arcos volcánicos más activos</a:t>
            </a:r>
            <a:endParaRPr>
              <a:latin typeface="Nunito"/>
              <a:ea typeface="Nunito"/>
              <a:cs typeface="Nunito"/>
              <a:sym typeface="Nunito"/>
            </a:endParaRPr>
          </a:p>
          <a:p>
            <a:pPr indent="-317500" lvl="0" marL="457200" rtl="0" algn="l">
              <a:lnSpc>
                <a:spcPct val="150000"/>
              </a:lnSpc>
              <a:spcBef>
                <a:spcPts val="0"/>
              </a:spcBef>
              <a:spcAft>
                <a:spcPts val="0"/>
              </a:spcAft>
              <a:buSzPts val="1400"/>
              <a:buFont typeface="Nunito"/>
              <a:buChar char="●"/>
            </a:pPr>
            <a:r>
              <a:rPr lang="es-419">
                <a:latin typeface="Nunito"/>
                <a:ea typeface="Nunito"/>
                <a:cs typeface="Nunito"/>
                <a:sym typeface="Nunito"/>
              </a:rPr>
              <a:t>Evaluación y riesgo volcánico</a:t>
            </a:r>
            <a:endParaRPr>
              <a:latin typeface="Nunito"/>
              <a:ea typeface="Nunito"/>
              <a:cs typeface="Nunito"/>
              <a:sym typeface="Nunito"/>
            </a:endParaRPr>
          </a:p>
          <a:p>
            <a:pPr indent="-317500" lvl="0" marL="457200" rtl="0" algn="l">
              <a:lnSpc>
                <a:spcPct val="150000"/>
              </a:lnSpc>
              <a:spcBef>
                <a:spcPts val="0"/>
              </a:spcBef>
              <a:spcAft>
                <a:spcPts val="0"/>
              </a:spcAft>
              <a:buSzPts val="1400"/>
              <a:buFont typeface="Nunito"/>
              <a:buChar char="●"/>
            </a:pPr>
            <a:r>
              <a:rPr lang="es-419">
                <a:latin typeface="Nunito"/>
                <a:ea typeface="Nunito"/>
                <a:cs typeface="Nunito"/>
                <a:sym typeface="Nunito"/>
              </a:rPr>
              <a:t>Efectos de la actividad volcánica en el medioambiente</a:t>
            </a:r>
            <a:endParaRPr>
              <a:latin typeface="Nunito"/>
              <a:ea typeface="Nunito"/>
              <a:cs typeface="Nunito"/>
              <a:sym typeface="Nunito"/>
            </a:endParaRPr>
          </a:p>
          <a:p>
            <a:pPr indent="-317500" lvl="0" marL="457200" rtl="0" algn="l">
              <a:lnSpc>
                <a:spcPct val="150000"/>
              </a:lnSpc>
              <a:spcBef>
                <a:spcPts val="0"/>
              </a:spcBef>
              <a:spcAft>
                <a:spcPts val="0"/>
              </a:spcAft>
              <a:buSzPts val="1400"/>
              <a:buFont typeface="Nunito"/>
              <a:buChar char="●"/>
            </a:pPr>
            <a:r>
              <a:rPr lang="es-419">
                <a:latin typeface="Nunito"/>
                <a:ea typeface="Nunito"/>
                <a:cs typeface="Nunito"/>
                <a:sym typeface="Nunito"/>
              </a:rPr>
              <a:t>Acciones para reducir consecuencias negativas</a:t>
            </a:r>
            <a:endParaRPr>
              <a:latin typeface="Nunito"/>
              <a:ea typeface="Nunito"/>
              <a:cs typeface="Nunito"/>
              <a:sym typeface="Nunito"/>
            </a:endParaRPr>
          </a:p>
        </p:txBody>
      </p:sp>
      <p:pic>
        <p:nvPicPr>
          <p:cNvPr id="83" name="Google Shape;83;p15"/>
          <p:cNvPicPr preferRelativeResize="0"/>
          <p:nvPr/>
        </p:nvPicPr>
        <p:blipFill>
          <a:blip r:embed="rId3">
            <a:alphaModFix/>
          </a:blip>
          <a:stretch>
            <a:fillRect/>
          </a:stretch>
        </p:blipFill>
        <p:spPr>
          <a:xfrm>
            <a:off x="6079774" y="595624"/>
            <a:ext cx="2798175" cy="1573725"/>
          </a:xfrm>
          <a:prstGeom prst="rect">
            <a:avLst/>
          </a:prstGeom>
          <a:noFill/>
          <a:ln>
            <a:noFill/>
          </a:ln>
        </p:spPr>
      </p:pic>
      <p:pic>
        <p:nvPicPr>
          <p:cNvPr id="84" name="Google Shape;84;p15"/>
          <p:cNvPicPr preferRelativeResize="0"/>
          <p:nvPr/>
        </p:nvPicPr>
        <p:blipFill>
          <a:blip r:embed="rId4">
            <a:alphaModFix/>
          </a:blip>
          <a:stretch>
            <a:fillRect/>
          </a:stretch>
        </p:blipFill>
        <p:spPr>
          <a:xfrm>
            <a:off x="6150900" y="2571750"/>
            <a:ext cx="2681400" cy="2170659"/>
          </a:xfrm>
          <a:prstGeom prst="rect">
            <a:avLst/>
          </a:prstGeom>
          <a:noFill/>
          <a:ln>
            <a:noFill/>
          </a:ln>
        </p:spPr>
      </p:pic>
      <p:pic>
        <p:nvPicPr>
          <p:cNvPr id="85" name="Google Shape;85;p15"/>
          <p:cNvPicPr preferRelativeResize="0"/>
          <p:nvPr/>
        </p:nvPicPr>
        <p:blipFill>
          <a:blip r:embed="rId5">
            <a:alphaModFix/>
          </a:blip>
          <a:stretch>
            <a:fillRect/>
          </a:stretch>
        </p:blipFill>
        <p:spPr>
          <a:xfrm>
            <a:off x="152400" y="3354275"/>
            <a:ext cx="2455225" cy="1636825"/>
          </a:xfrm>
          <a:prstGeom prst="rect">
            <a:avLst/>
          </a:prstGeom>
          <a:noFill/>
          <a:ln>
            <a:noFill/>
          </a:ln>
        </p:spPr>
      </p:pic>
      <p:pic>
        <p:nvPicPr>
          <p:cNvPr id="86" name="Google Shape;86;p15"/>
          <p:cNvPicPr preferRelativeResize="0"/>
          <p:nvPr/>
        </p:nvPicPr>
        <p:blipFill>
          <a:blip r:embed="rId6">
            <a:alphaModFix/>
          </a:blip>
          <a:stretch>
            <a:fillRect/>
          </a:stretch>
        </p:blipFill>
        <p:spPr>
          <a:xfrm>
            <a:off x="3068801" y="3354275"/>
            <a:ext cx="2455225" cy="1636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6"/>
          <p:cNvSpPr txBox="1"/>
          <p:nvPr>
            <p:ph type="title"/>
          </p:nvPr>
        </p:nvSpPr>
        <p:spPr>
          <a:xfrm>
            <a:off x="311700" y="56525"/>
            <a:ext cx="6649500" cy="53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3000">
                <a:latin typeface="Nunito"/>
                <a:ea typeface="Nunito"/>
                <a:cs typeface="Nunito"/>
                <a:sym typeface="Nunito"/>
              </a:rPr>
              <a:t>¿Cómo es un volcán por dentro?</a:t>
            </a:r>
            <a:endParaRPr sz="3000">
              <a:latin typeface="Nunito"/>
              <a:ea typeface="Nunito"/>
              <a:cs typeface="Nunito"/>
              <a:sym typeface="Nunito"/>
            </a:endParaRPr>
          </a:p>
        </p:txBody>
      </p:sp>
      <p:pic>
        <p:nvPicPr>
          <p:cNvPr id="92" name="Google Shape;92;p16"/>
          <p:cNvPicPr preferRelativeResize="0"/>
          <p:nvPr/>
        </p:nvPicPr>
        <p:blipFill>
          <a:blip r:embed="rId3">
            <a:alphaModFix/>
          </a:blip>
          <a:stretch>
            <a:fillRect/>
          </a:stretch>
        </p:blipFill>
        <p:spPr>
          <a:xfrm>
            <a:off x="446325" y="876600"/>
            <a:ext cx="4632325" cy="3114262"/>
          </a:xfrm>
          <a:prstGeom prst="rect">
            <a:avLst/>
          </a:prstGeom>
          <a:noFill/>
          <a:ln>
            <a:noFill/>
          </a:ln>
        </p:spPr>
      </p:pic>
      <p:sp>
        <p:nvSpPr>
          <p:cNvPr id="93" name="Google Shape;93;p16"/>
          <p:cNvSpPr txBox="1"/>
          <p:nvPr/>
        </p:nvSpPr>
        <p:spPr>
          <a:xfrm>
            <a:off x="5262350" y="595625"/>
            <a:ext cx="3655200" cy="40236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Nunito"/>
              <a:buChar char="-"/>
            </a:pPr>
            <a:r>
              <a:rPr lang="es-419">
                <a:latin typeface="Nunito"/>
                <a:ea typeface="Nunito"/>
                <a:cs typeface="Nunito"/>
                <a:sym typeface="Nunito"/>
              </a:rPr>
              <a:t>La roca derretida y los gases forman el </a:t>
            </a:r>
            <a:r>
              <a:rPr b="1" lang="es-419">
                <a:latin typeface="Nunito"/>
                <a:ea typeface="Nunito"/>
                <a:cs typeface="Nunito"/>
                <a:sym typeface="Nunito"/>
              </a:rPr>
              <a:t>magma</a:t>
            </a:r>
            <a:r>
              <a:rPr lang="es-419">
                <a:latin typeface="Nunito"/>
                <a:ea typeface="Nunito"/>
                <a:cs typeface="Nunito"/>
                <a:sym typeface="Nunito"/>
              </a:rPr>
              <a:t>, que se acumula en la cámara magmática.</a:t>
            </a:r>
            <a:endParaRPr>
              <a:latin typeface="Nunito"/>
              <a:ea typeface="Nunito"/>
              <a:cs typeface="Nunito"/>
              <a:sym typeface="Nunito"/>
            </a:endParaRPr>
          </a:p>
          <a:p>
            <a:pPr indent="-317500" lvl="0" marL="457200" rtl="0" algn="l">
              <a:lnSpc>
                <a:spcPct val="150000"/>
              </a:lnSpc>
              <a:spcBef>
                <a:spcPts val="0"/>
              </a:spcBef>
              <a:spcAft>
                <a:spcPts val="0"/>
              </a:spcAft>
              <a:buSzPts val="1400"/>
              <a:buFont typeface="Nunito"/>
              <a:buChar char="-"/>
            </a:pPr>
            <a:r>
              <a:rPr lang="es-419">
                <a:latin typeface="Nunito"/>
                <a:ea typeface="Nunito"/>
                <a:cs typeface="Nunito"/>
                <a:sym typeface="Nunito"/>
              </a:rPr>
              <a:t>En la corteza se forma un agujero o </a:t>
            </a:r>
            <a:r>
              <a:rPr b="1" lang="es-419">
                <a:latin typeface="Nunito"/>
                <a:ea typeface="Nunito"/>
                <a:cs typeface="Nunito"/>
                <a:sym typeface="Nunito"/>
              </a:rPr>
              <a:t>respiradero</a:t>
            </a:r>
            <a:r>
              <a:rPr lang="es-419">
                <a:latin typeface="Nunito"/>
                <a:ea typeface="Nunito"/>
                <a:cs typeface="Nunito"/>
                <a:sym typeface="Nunito"/>
              </a:rPr>
              <a:t>. El magma fluye por el respiradero hacia la chimenea, para salir luego por el </a:t>
            </a:r>
            <a:r>
              <a:rPr b="1" lang="es-419">
                <a:latin typeface="Nunito"/>
                <a:ea typeface="Nunito"/>
                <a:cs typeface="Nunito"/>
                <a:sym typeface="Nunito"/>
              </a:rPr>
              <a:t>cráter</a:t>
            </a:r>
            <a:r>
              <a:rPr lang="es-419">
                <a:latin typeface="Nunito"/>
                <a:ea typeface="Nunito"/>
                <a:cs typeface="Nunito"/>
                <a:sym typeface="Nunito"/>
              </a:rPr>
              <a:t>. A la salida del magma  por el cráter se le llama </a:t>
            </a:r>
            <a:r>
              <a:rPr b="1" lang="es-419">
                <a:latin typeface="Nunito"/>
                <a:ea typeface="Nunito"/>
                <a:cs typeface="Nunito"/>
                <a:sym typeface="Nunito"/>
              </a:rPr>
              <a:t>erupción</a:t>
            </a:r>
            <a:r>
              <a:rPr lang="es-419">
                <a:latin typeface="Nunito"/>
                <a:ea typeface="Nunito"/>
                <a:cs typeface="Nunito"/>
                <a:sym typeface="Nunito"/>
              </a:rPr>
              <a:t>.</a:t>
            </a:r>
            <a:endParaRPr>
              <a:latin typeface="Nunito"/>
              <a:ea typeface="Nunito"/>
              <a:cs typeface="Nunito"/>
              <a:sym typeface="Nunito"/>
            </a:endParaRPr>
          </a:p>
          <a:p>
            <a:pPr indent="-317500" lvl="0" marL="457200" rtl="0" algn="l">
              <a:lnSpc>
                <a:spcPct val="150000"/>
              </a:lnSpc>
              <a:spcBef>
                <a:spcPts val="0"/>
              </a:spcBef>
              <a:spcAft>
                <a:spcPts val="0"/>
              </a:spcAft>
              <a:buSzPts val="1400"/>
              <a:buFont typeface="Nunito"/>
              <a:buChar char="-"/>
            </a:pPr>
            <a:r>
              <a:rPr lang="es-419">
                <a:latin typeface="Nunito"/>
                <a:ea typeface="Nunito"/>
                <a:cs typeface="Nunito"/>
                <a:sym typeface="Nunito"/>
              </a:rPr>
              <a:t>Al salir la roca derretida se separa de los gases, y baja en forma fluida por las laderas (llamamos a esto </a:t>
            </a:r>
            <a:r>
              <a:rPr b="1" lang="es-419">
                <a:latin typeface="Nunito"/>
                <a:ea typeface="Nunito"/>
                <a:cs typeface="Nunito"/>
                <a:sym typeface="Nunito"/>
              </a:rPr>
              <a:t>lava</a:t>
            </a:r>
            <a:r>
              <a:rPr lang="es-419">
                <a:latin typeface="Nunito"/>
                <a:ea typeface="Nunito"/>
                <a:cs typeface="Nunito"/>
                <a:sym typeface="Nunito"/>
              </a:rPr>
              <a:t>).</a:t>
            </a:r>
            <a:endParaRPr>
              <a:latin typeface="Nunito"/>
              <a:ea typeface="Nunito"/>
              <a:cs typeface="Nunito"/>
              <a:sym typeface="Nunito"/>
            </a:endParaRPr>
          </a:p>
        </p:txBody>
      </p:sp>
      <p:sp>
        <p:nvSpPr>
          <p:cNvPr id="94" name="Google Shape;94;p16"/>
          <p:cNvSpPr txBox="1"/>
          <p:nvPr/>
        </p:nvSpPr>
        <p:spPr>
          <a:xfrm>
            <a:off x="446325" y="4647525"/>
            <a:ext cx="4273800" cy="3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sz="1000">
                <a:solidFill>
                  <a:srgbClr val="999999"/>
                </a:solidFill>
                <a:latin typeface="Nunito"/>
                <a:ea typeface="Nunito"/>
                <a:cs typeface="Nunito"/>
                <a:sym typeface="Nunito"/>
              </a:rPr>
              <a:t>Imagen de </a:t>
            </a:r>
            <a:r>
              <a:rPr lang="es-419" sz="1000">
                <a:solidFill>
                  <a:srgbClr val="999999"/>
                </a:solidFill>
                <a:latin typeface="Nunito"/>
                <a:ea typeface="Nunito"/>
                <a:cs typeface="Nunito"/>
                <a:sym typeface="Nunito"/>
              </a:rPr>
              <a:t>https://www.geobax.com/volcanes/partes-de-los-volcanes/</a:t>
            </a:r>
            <a:endParaRPr sz="1000">
              <a:solidFill>
                <a:srgbClr val="999999"/>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7"/>
          <p:cNvPicPr preferRelativeResize="0"/>
          <p:nvPr/>
        </p:nvPicPr>
        <p:blipFill>
          <a:blip r:embed="rId3">
            <a:alphaModFix/>
          </a:blip>
          <a:stretch>
            <a:fillRect/>
          </a:stretch>
        </p:blipFill>
        <p:spPr>
          <a:xfrm>
            <a:off x="395220" y="691825"/>
            <a:ext cx="7940555" cy="4395475"/>
          </a:xfrm>
          <a:prstGeom prst="rect">
            <a:avLst/>
          </a:prstGeom>
          <a:noFill/>
          <a:ln>
            <a:noFill/>
          </a:ln>
        </p:spPr>
      </p:pic>
      <p:sp>
        <p:nvSpPr>
          <p:cNvPr id="100" name="Google Shape;100;p17"/>
          <p:cNvSpPr txBox="1"/>
          <p:nvPr>
            <p:ph type="title"/>
          </p:nvPr>
        </p:nvSpPr>
        <p:spPr>
          <a:xfrm>
            <a:off x="311700" y="56525"/>
            <a:ext cx="6649500" cy="53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3000">
                <a:latin typeface="Nunito"/>
                <a:ea typeface="Nunito"/>
                <a:cs typeface="Nunito"/>
                <a:sym typeface="Nunito"/>
              </a:rPr>
              <a:t>¿Cómo se forman los volcanes?</a:t>
            </a:r>
            <a:endParaRPr sz="3000">
              <a:latin typeface="Nunito"/>
              <a:ea typeface="Nunito"/>
              <a:cs typeface="Nunito"/>
              <a:sym typeface="Nunito"/>
            </a:endParaRPr>
          </a:p>
        </p:txBody>
      </p:sp>
      <p:sp>
        <p:nvSpPr>
          <p:cNvPr id="101" name="Google Shape;101;p17"/>
          <p:cNvSpPr txBox="1"/>
          <p:nvPr/>
        </p:nvSpPr>
        <p:spPr>
          <a:xfrm>
            <a:off x="5911775" y="1197750"/>
            <a:ext cx="3000000" cy="13740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sz="1200"/>
              <a:t>La sepa</a:t>
            </a:r>
            <a:r>
              <a:rPr lang="es-419" sz="1200"/>
              <a:t>ración de dos placas oceánicas forma cordilleras</a:t>
            </a:r>
            <a:r>
              <a:rPr lang="es-419" sz="1200"/>
              <a:t> submarinas, denominadas </a:t>
            </a:r>
            <a:r>
              <a:rPr b="1" lang="es-419" sz="1200"/>
              <a:t>dorsales oceánicas</a:t>
            </a:r>
            <a:r>
              <a:rPr lang="es-419" sz="1200"/>
              <a:t>, donde </a:t>
            </a:r>
            <a:r>
              <a:rPr lang="es-419" sz="1200"/>
              <a:t>se libera magma, el cual puede acumularse aumentando la altura de la corteza oceánica y emerger como isla volcánica. 				</a:t>
            </a:r>
            <a:endParaRPr sz="1200"/>
          </a:p>
          <a:p>
            <a:pPr indent="0" lvl="0" marL="0" rtl="0" algn="l">
              <a:spcBef>
                <a:spcPts val="0"/>
              </a:spcBef>
              <a:spcAft>
                <a:spcPts val="0"/>
              </a:spcAft>
              <a:buNone/>
            </a:pPr>
            <a:r>
              <a:rPr lang="es-419" sz="1200"/>
              <a:t>			</a:t>
            </a:r>
            <a:endParaRPr sz="1200"/>
          </a:p>
          <a:p>
            <a:pPr indent="0" lvl="0" marL="0" rtl="0" algn="l">
              <a:spcBef>
                <a:spcPts val="0"/>
              </a:spcBef>
              <a:spcAft>
                <a:spcPts val="0"/>
              </a:spcAft>
              <a:buNone/>
            </a:pPr>
            <a:r>
              <a:rPr lang="es-419" sz="1200"/>
              <a:t>		</a:t>
            </a:r>
            <a:endParaRPr sz="1200"/>
          </a:p>
        </p:txBody>
      </p:sp>
      <p:cxnSp>
        <p:nvCxnSpPr>
          <p:cNvPr id="102" name="Google Shape;102;p17"/>
          <p:cNvCxnSpPr/>
          <p:nvPr/>
        </p:nvCxnSpPr>
        <p:spPr>
          <a:xfrm flipH="1">
            <a:off x="4299275" y="1978425"/>
            <a:ext cx="1575000" cy="1118100"/>
          </a:xfrm>
          <a:prstGeom prst="straightConnector1">
            <a:avLst/>
          </a:prstGeom>
          <a:noFill/>
          <a:ln cap="flat" cmpd="sng" w="28575">
            <a:solidFill>
              <a:schemeClr val="accent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1000"/>
                                        <p:tgtEl>
                                          <p:spTgt spid="10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1000"/>
                                        <p:tgtEl>
                                          <p:spTgt spid="101"/>
                                        </p:tgtEl>
                                        <p:attrNameLst>
                                          <p:attrName>ppt_w</p:attrName>
                                        </p:attrNameLst>
                                      </p:cBhvr>
                                      <p:tavLst>
                                        <p:tav fmla="" tm="0">
                                          <p:val>
                                            <p:strVal val="0"/>
                                          </p:val>
                                        </p:tav>
                                        <p:tav fmla="" tm="100000">
                                          <p:val>
                                            <p:strVal val="#ppt_w"/>
                                          </p:val>
                                        </p:tav>
                                      </p:tavLst>
                                    </p:anim>
                                    <p:anim calcmode="lin" valueType="num">
                                      <p:cBhvr additive="base">
                                        <p:cTn dur="1000"/>
                                        <p:tgtEl>
                                          <p:spTgt spid="10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1000"/>
                                        <p:tgtEl>
                                          <p:spTgt spid="10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1">
                                  <p:stCondLst>
                                    <p:cond delay="0"/>
                                  </p:stCondLst>
                                  <p:childTnLst>
                                    <p:anim calcmode="lin" valueType="num">
                                      <p:cBhvr additive="base">
                                        <p:cTn dur="1000"/>
                                        <p:tgtEl>
                                          <p:spTgt spid="101"/>
                                        </p:tgtEl>
                                        <p:attrNameLst>
                                          <p:attrName>ppt_y</p:attrName>
                                        </p:attrNameLst>
                                      </p:cBhvr>
                                      <p:tavLst>
                                        <p:tav fmla="" tm="0">
                                          <p:val>
                                            <p:strVal val="#ppt_y"/>
                                          </p:val>
                                        </p:tav>
                                        <p:tav fmla="" tm="100000">
                                          <p:val>
                                            <p:strVal val="#ppt_y-1"/>
                                          </p:val>
                                        </p:tav>
                                      </p:tavLst>
                                    </p:anim>
                                    <p:set>
                                      <p:cBhvr>
                                        <p:cTn dur="1" fill="hold">
                                          <p:stCondLst>
                                            <p:cond delay="1000"/>
                                          </p:stCondLst>
                                        </p:cTn>
                                        <p:tgtEl>
                                          <p:spTgt spid="1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1000"/>
                                        <p:tgtEl>
                                          <p:spTgt spid="102"/>
                                        </p:tgtEl>
                                        <p:attrNameLst>
                                          <p:attrName>ppt_w</p:attrName>
                                        </p:attrNameLst>
                                      </p:cBhvr>
                                      <p:tavLst>
                                        <p:tav fmla="" tm="0">
                                          <p:val>
                                            <p:strVal val="#ppt_w"/>
                                          </p:val>
                                        </p:tav>
                                        <p:tav fmla="" tm="100000">
                                          <p:val>
                                            <p:strVal val="0"/>
                                          </p:val>
                                        </p:tav>
                                      </p:tavLst>
                                    </p:anim>
                                    <p:anim calcmode="lin" valueType="num">
                                      <p:cBhvr additive="base">
                                        <p:cTn dur="1000"/>
                                        <p:tgtEl>
                                          <p:spTgt spid="102"/>
                                        </p:tgtEl>
                                        <p:attrNameLst>
                                          <p:attrName>ppt_h</p:attrName>
                                        </p:attrNameLst>
                                      </p:cBhvr>
                                      <p:tavLst>
                                        <p:tav fmla="" tm="0">
                                          <p:val>
                                            <p:strVal val="#ppt_h"/>
                                          </p:val>
                                        </p:tav>
                                        <p:tav fmla="" tm="100000">
                                          <p:val>
                                            <p:strVal val="0"/>
                                          </p:val>
                                        </p:tav>
                                      </p:tavLst>
                                    </p:anim>
                                    <p:set>
                                      <p:cBhvr>
                                        <p:cTn dur="1" fill="hold">
                                          <p:stCondLst>
                                            <p:cond delay="1000"/>
                                          </p:stCondLst>
                                        </p:cTn>
                                        <p:tgtEl>
                                          <p:spTgt spid="10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18"/>
          <p:cNvPicPr preferRelativeResize="0"/>
          <p:nvPr/>
        </p:nvPicPr>
        <p:blipFill>
          <a:blip r:embed="rId3">
            <a:alphaModFix/>
          </a:blip>
          <a:stretch>
            <a:fillRect/>
          </a:stretch>
        </p:blipFill>
        <p:spPr>
          <a:xfrm>
            <a:off x="395220" y="691825"/>
            <a:ext cx="7940555" cy="4395475"/>
          </a:xfrm>
          <a:prstGeom prst="rect">
            <a:avLst/>
          </a:prstGeom>
          <a:noFill/>
          <a:ln>
            <a:noFill/>
          </a:ln>
        </p:spPr>
      </p:pic>
      <p:sp>
        <p:nvSpPr>
          <p:cNvPr id="108" name="Google Shape;108;p18"/>
          <p:cNvSpPr txBox="1"/>
          <p:nvPr>
            <p:ph type="title"/>
          </p:nvPr>
        </p:nvSpPr>
        <p:spPr>
          <a:xfrm>
            <a:off x="311700" y="56525"/>
            <a:ext cx="6649500" cy="53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3000">
                <a:latin typeface="Nunito"/>
                <a:ea typeface="Nunito"/>
                <a:cs typeface="Nunito"/>
                <a:sym typeface="Nunito"/>
              </a:rPr>
              <a:t>¿Cómo se forman los volcanes?</a:t>
            </a:r>
            <a:endParaRPr sz="3000">
              <a:latin typeface="Nunito"/>
              <a:ea typeface="Nunito"/>
              <a:cs typeface="Nunito"/>
              <a:sym typeface="Nunito"/>
            </a:endParaRPr>
          </a:p>
        </p:txBody>
      </p:sp>
      <p:sp>
        <p:nvSpPr>
          <p:cNvPr id="109" name="Google Shape;109;p18"/>
          <p:cNvSpPr txBox="1"/>
          <p:nvPr/>
        </p:nvSpPr>
        <p:spPr>
          <a:xfrm>
            <a:off x="2051825" y="1544375"/>
            <a:ext cx="3000000" cy="10836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sz="1200"/>
              <a:t>La separación de dos placas continentales permite la subida del magma, renovando la corteza terrestre y generando una depresión o rift, donde existe gran actividad volcánica. 				</a:t>
            </a:r>
            <a:endParaRPr sz="1200"/>
          </a:p>
          <a:p>
            <a:pPr indent="0" lvl="0" marL="0" rtl="0" algn="l">
              <a:spcBef>
                <a:spcPts val="0"/>
              </a:spcBef>
              <a:spcAft>
                <a:spcPts val="0"/>
              </a:spcAft>
              <a:buNone/>
            </a:pPr>
            <a:r>
              <a:rPr lang="es-419" sz="1200"/>
              <a:t>			</a:t>
            </a:r>
            <a:endParaRPr sz="1200"/>
          </a:p>
          <a:p>
            <a:pPr indent="0" lvl="0" marL="0" rtl="0" algn="l">
              <a:spcBef>
                <a:spcPts val="0"/>
              </a:spcBef>
              <a:spcAft>
                <a:spcPts val="0"/>
              </a:spcAft>
              <a:buNone/>
            </a:pPr>
            <a:r>
              <a:rPr lang="es-419" sz="1200"/>
              <a:t>		</a:t>
            </a:r>
            <a:endParaRPr sz="1200"/>
          </a:p>
        </p:txBody>
      </p:sp>
      <p:cxnSp>
        <p:nvCxnSpPr>
          <p:cNvPr id="110" name="Google Shape;110;p18"/>
          <p:cNvCxnSpPr>
            <a:stCxn id="109" idx="3"/>
          </p:cNvCxnSpPr>
          <p:nvPr/>
        </p:nvCxnSpPr>
        <p:spPr>
          <a:xfrm>
            <a:off x="5051825" y="2086175"/>
            <a:ext cx="2545500" cy="1015200"/>
          </a:xfrm>
          <a:prstGeom prst="straightConnector1">
            <a:avLst/>
          </a:prstGeom>
          <a:noFill/>
          <a:ln cap="flat" cmpd="sng" w="28575">
            <a:solidFill>
              <a:srgbClr val="1155CC"/>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1000"/>
                                        <p:tgtEl>
                                          <p:spTgt spid="109"/>
                                        </p:tgtEl>
                                        <p:attrNameLst>
                                          <p:attrName>ppt_w</p:attrName>
                                        </p:attrNameLst>
                                      </p:cBhvr>
                                      <p:tavLst>
                                        <p:tav fmla="" tm="0">
                                          <p:val>
                                            <p:strVal val="0"/>
                                          </p:val>
                                        </p:tav>
                                        <p:tav fmla="" tm="100000">
                                          <p:val>
                                            <p:strVal val="#ppt_w"/>
                                          </p:val>
                                        </p:tav>
                                      </p:tavLst>
                                    </p:anim>
                                    <p:anim calcmode="lin" valueType="num">
                                      <p:cBhvr additive="base">
                                        <p:cTn dur="1000"/>
                                        <p:tgtEl>
                                          <p:spTgt spid="10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p:tgtEl>
                                          <p:spTgt spid="11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1000"/>
                                        <p:tgtEl>
                                          <p:spTgt spid="109"/>
                                        </p:tgtEl>
                                        <p:attrNameLst>
                                          <p:attrName>ppt_w</p:attrName>
                                        </p:attrNameLst>
                                      </p:cBhvr>
                                      <p:tavLst>
                                        <p:tav fmla="" tm="0">
                                          <p:val>
                                            <p:strVal val="#ppt_w"/>
                                          </p:val>
                                        </p:tav>
                                        <p:tav fmla="" tm="100000">
                                          <p:val>
                                            <p:strVal val="0"/>
                                          </p:val>
                                        </p:tav>
                                      </p:tavLst>
                                    </p:anim>
                                    <p:anim calcmode="lin" valueType="num">
                                      <p:cBhvr additive="base">
                                        <p:cTn dur="1000"/>
                                        <p:tgtEl>
                                          <p:spTgt spid="109"/>
                                        </p:tgtEl>
                                        <p:attrNameLst>
                                          <p:attrName>ppt_h</p:attrName>
                                        </p:attrNameLst>
                                      </p:cBhvr>
                                      <p:tavLst>
                                        <p:tav fmla="" tm="0">
                                          <p:val>
                                            <p:strVal val="#ppt_h"/>
                                          </p:val>
                                        </p:tav>
                                        <p:tav fmla="" tm="100000">
                                          <p:val>
                                            <p:strVal val="0"/>
                                          </p:val>
                                        </p:tav>
                                      </p:tavLst>
                                    </p:anim>
                                    <p:set>
                                      <p:cBhvr>
                                        <p:cTn dur="1" fill="hold">
                                          <p:stCondLst>
                                            <p:cond delay="1000"/>
                                          </p:stCondLst>
                                        </p:cTn>
                                        <p:tgtEl>
                                          <p:spTgt spid="10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1000"/>
                                        <p:tgtEl>
                                          <p:spTgt spid="110"/>
                                        </p:tgtEl>
                                        <p:attrNameLst>
                                          <p:attrName>ppt_w</p:attrName>
                                        </p:attrNameLst>
                                      </p:cBhvr>
                                      <p:tavLst>
                                        <p:tav fmla="" tm="0">
                                          <p:val>
                                            <p:strVal val="#ppt_w"/>
                                          </p:val>
                                        </p:tav>
                                        <p:tav fmla="" tm="100000">
                                          <p:val>
                                            <p:strVal val="0"/>
                                          </p:val>
                                        </p:tav>
                                      </p:tavLst>
                                    </p:anim>
                                    <p:anim calcmode="lin" valueType="num">
                                      <p:cBhvr additive="base">
                                        <p:cTn dur="1000"/>
                                        <p:tgtEl>
                                          <p:spTgt spid="110"/>
                                        </p:tgtEl>
                                        <p:attrNameLst>
                                          <p:attrName>ppt_h</p:attrName>
                                        </p:attrNameLst>
                                      </p:cBhvr>
                                      <p:tavLst>
                                        <p:tav fmla="" tm="0">
                                          <p:val>
                                            <p:strVal val="#ppt_h"/>
                                          </p:val>
                                        </p:tav>
                                        <p:tav fmla="" tm="100000">
                                          <p:val>
                                            <p:strVal val="0"/>
                                          </p:val>
                                        </p:tav>
                                      </p:tavLst>
                                    </p:anim>
                                    <p:set>
                                      <p:cBhvr>
                                        <p:cTn dur="1" fill="hold">
                                          <p:stCondLst>
                                            <p:cond delay="1000"/>
                                          </p:stCondLst>
                                        </p:cTn>
                                        <p:tgtEl>
                                          <p:spTgt spid="11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19"/>
          <p:cNvPicPr preferRelativeResize="0"/>
          <p:nvPr/>
        </p:nvPicPr>
        <p:blipFill>
          <a:blip r:embed="rId3">
            <a:alphaModFix/>
          </a:blip>
          <a:stretch>
            <a:fillRect/>
          </a:stretch>
        </p:blipFill>
        <p:spPr>
          <a:xfrm>
            <a:off x="395220" y="691825"/>
            <a:ext cx="7940555" cy="4395475"/>
          </a:xfrm>
          <a:prstGeom prst="rect">
            <a:avLst/>
          </a:prstGeom>
          <a:noFill/>
          <a:ln>
            <a:noFill/>
          </a:ln>
        </p:spPr>
      </p:pic>
      <p:sp>
        <p:nvSpPr>
          <p:cNvPr id="116" name="Google Shape;116;p19"/>
          <p:cNvSpPr txBox="1"/>
          <p:nvPr>
            <p:ph type="title"/>
          </p:nvPr>
        </p:nvSpPr>
        <p:spPr>
          <a:xfrm>
            <a:off x="311700" y="56525"/>
            <a:ext cx="6649500" cy="53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3000">
                <a:latin typeface="Nunito"/>
                <a:ea typeface="Nunito"/>
                <a:cs typeface="Nunito"/>
                <a:sym typeface="Nunito"/>
              </a:rPr>
              <a:t>¿Cómo se forman los volcanes?</a:t>
            </a:r>
            <a:endParaRPr sz="3000">
              <a:latin typeface="Nunito"/>
              <a:ea typeface="Nunito"/>
              <a:cs typeface="Nunito"/>
              <a:sym typeface="Nunito"/>
            </a:endParaRPr>
          </a:p>
        </p:txBody>
      </p:sp>
      <p:sp>
        <p:nvSpPr>
          <p:cNvPr id="117" name="Google Shape;117;p19"/>
          <p:cNvSpPr txBox="1"/>
          <p:nvPr/>
        </p:nvSpPr>
        <p:spPr>
          <a:xfrm>
            <a:off x="2276675" y="3905325"/>
            <a:ext cx="3000000" cy="11118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sz="1200"/>
              <a:t>Si una placa oceánica se subduce (se hunde) bajo una placa continental, el material sube hacia la superficie formando un </a:t>
            </a:r>
            <a:r>
              <a:rPr b="1" lang="es-419" sz="1200"/>
              <a:t>arco volcánico,</a:t>
            </a:r>
            <a:r>
              <a:rPr lang="es-419" sz="1200"/>
              <a:t> como la cordillera de los Andes.</a:t>
            </a:r>
            <a:r>
              <a:rPr lang="es-419" sz="1200"/>
              <a:t>				</a:t>
            </a:r>
            <a:endParaRPr sz="1200"/>
          </a:p>
          <a:p>
            <a:pPr indent="0" lvl="0" marL="0" rtl="0" algn="l">
              <a:spcBef>
                <a:spcPts val="0"/>
              </a:spcBef>
              <a:spcAft>
                <a:spcPts val="0"/>
              </a:spcAft>
              <a:buNone/>
            </a:pPr>
            <a:r>
              <a:rPr lang="es-419" sz="1200"/>
              <a:t>			</a:t>
            </a:r>
            <a:endParaRPr sz="1200"/>
          </a:p>
          <a:p>
            <a:pPr indent="0" lvl="0" marL="0" rtl="0" algn="l">
              <a:spcBef>
                <a:spcPts val="0"/>
              </a:spcBef>
              <a:spcAft>
                <a:spcPts val="0"/>
              </a:spcAft>
              <a:buNone/>
            </a:pPr>
            <a:r>
              <a:rPr lang="es-419" sz="1200"/>
              <a:t>		</a:t>
            </a:r>
            <a:endParaRPr sz="1200"/>
          </a:p>
        </p:txBody>
      </p:sp>
      <p:cxnSp>
        <p:nvCxnSpPr>
          <p:cNvPr id="118" name="Google Shape;118;p19"/>
          <p:cNvCxnSpPr/>
          <p:nvPr/>
        </p:nvCxnSpPr>
        <p:spPr>
          <a:xfrm flipH="1" rot="10800000">
            <a:off x="5276675" y="3293375"/>
            <a:ext cx="1158900" cy="1177200"/>
          </a:xfrm>
          <a:prstGeom prst="straightConnector1">
            <a:avLst/>
          </a:prstGeom>
          <a:noFill/>
          <a:ln cap="flat" cmpd="sng" w="28575">
            <a:solidFill>
              <a:srgbClr val="1155CC"/>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1000"/>
                                        <p:tgtEl>
                                          <p:spTgt spid="117"/>
                                        </p:tgtEl>
                                        <p:attrNameLst>
                                          <p:attrName>ppt_w</p:attrName>
                                        </p:attrNameLst>
                                      </p:cBhvr>
                                      <p:tavLst>
                                        <p:tav fmla="" tm="0">
                                          <p:val>
                                            <p:strVal val="0"/>
                                          </p:val>
                                        </p:tav>
                                        <p:tav fmla="" tm="100000">
                                          <p:val>
                                            <p:strVal val="#ppt_w"/>
                                          </p:val>
                                        </p:tav>
                                      </p:tavLst>
                                    </p:anim>
                                    <p:anim calcmode="lin" valueType="num">
                                      <p:cBhvr additive="base">
                                        <p:cTn dur="1000"/>
                                        <p:tgtEl>
                                          <p:spTgt spid="11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1000"/>
                                        <p:tgtEl>
                                          <p:spTgt spid="11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1000"/>
                                        <p:tgtEl>
                                          <p:spTgt spid="117"/>
                                        </p:tgtEl>
                                        <p:attrNameLst>
                                          <p:attrName>ppt_w</p:attrName>
                                        </p:attrNameLst>
                                      </p:cBhvr>
                                      <p:tavLst>
                                        <p:tav fmla="" tm="0">
                                          <p:val>
                                            <p:strVal val="#ppt_w"/>
                                          </p:val>
                                        </p:tav>
                                        <p:tav fmla="" tm="100000">
                                          <p:val>
                                            <p:strVal val="0"/>
                                          </p:val>
                                        </p:tav>
                                      </p:tavLst>
                                    </p:anim>
                                    <p:anim calcmode="lin" valueType="num">
                                      <p:cBhvr additive="base">
                                        <p:cTn dur="1000"/>
                                        <p:tgtEl>
                                          <p:spTgt spid="117"/>
                                        </p:tgtEl>
                                        <p:attrNameLst>
                                          <p:attrName>ppt_h</p:attrName>
                                        </p:attrNameLst>
                                      </p:cBhvr>
                                      <p:tavLst>
                                        <p:tav fmla="" tm="0">
                                          <p:val>
                                            <p:strVal val="#ppt_h"/>
                                          </p:val>
                                        </p:tav>
                                        <p:tav fmla="" tm="100000">
                                          <p:val>
                                            <p:strVal val="0"/>
                                          </p:val>
                                        </p:tav>
                                      </p:tavLst>
                                    </p:anim>
                                    <p:set>
                                      <p:cBhvr>
                                        <p:cTn dur="1" fill="hold">
                                          <p:stCondLst>
                                            <p:cond delay="1000"/>
                                          </p:stCondLst>
                                        </p:cTn>
                                        <p:tgtEl>
                                          <p:spTgt spid="11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0"/>
          <p:cNvPicPr preferRelativeResize="0"/>
          <p:nvPr/>
        </p:nvPicPr>
        <p:blipFill>
          <a:blip r:embed="rId3">
            <a:alphaModFix/>
          </a:blip>
          <a:stretch>
            <a:fillRect/>
          </a:stretch>
        </p:blipFill>
        <p:spPr>
          <a:xfrm>
            <a:off x="395220" y="691825"/>
            <a:ext cx="7940555" cy="4395475"/>
          </a:xfrm>
          <a:prstGeom prst="rect">
            <a:avLst/>
          </a:prstGeom>
          <a:noFill/>
          <a:ln>
            <a:noFill/>
          </a:ln>
        </p:spPr>
      </p:pic>
      <p:sp>
        <p:nvSpPr>
          <p:cNvPr id="124" name="Google Shape;124;p20"/>
          <p:cNvSpPr txBox="1"/>
          <p:nvPr>
            <p:ph type="title"/>
          </p:nvPr>
        </p:nvSpPr>
        <p:spPr>
          <a:xfrm>
            <a:off x="311700" y="56525"/>
            <a:ext cx="6649500" cy="53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3000">
                <a:latin typeface="Nunito"/>
                <a:ea typeface="Nunito"/>
                <a:cs typeface="Nunito"/>
                <a:sym typeface="Nunito"/>
              </a:rPr>
              <a:t>¿Cómo se forman los volcanes?</a:t>
            </a:r>
            <a:endParaRPr sz="3000">
              <a:latin typeface="Nunito"/>
              <a:ea typeface="Nunito"/>
              <a:cs typeface="Nunito"/>
              <a:sym typeface="Nunito"/>
            </a:endParaRPr>
          </a:p>
        </p:txBody>
      </p:sp>
      <p:sp>
        <p:nvSpPr>
          <p:cNvPr id="125" name="Google Shape;125;p20"/>
          <p:cNvSpPr txBox="1"/>
          <p:nvPr/>
        </p:nvSpPr>
        <p:spPr>
          <a:xfrm>
            <a:off x="4740675" y="3886575"/>
            <a:ext cx="3428100" cy="11118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sz="1200"/>
              <a:t>Hay lugares de las placas donde se producen fisuras o </a:t>
            </a:r>
            <a:r>
              <a:rPr b="1" lang="es-419" sz="1200"/>
              <a:t>puntos calientes (hotspots)</a:t>
            </a:r>
            <a:r>
              <a:rPr lang="es-419" sz="1200"/>
              <a:t>, donde se libera magma. Esto produce un volcán submarino que luego forma una isla volcánica (como las islas de Hawaii)</a:t>
            </a:r>
            <a:r>
              <a:rPr lang="es-419" sz="1200"/>
              <a:t>				</a:t>
            </a:r>
            <a:endParaRPr sz="1200"/>
          </a:p>
          <a:p>
            <a:pPr indent="0" lvl="0" marL="0" rtl="0" algn="l">
              <a:spcBef>
                <a:spcPts val="0"/>
              </a:spcBef>
              <a:spcAft>
                <a:spcPts val="0"/>
              </a:spcAft>
              <a:buNone/>
            </a:pPr>
            <a:r>
              <a:rPr lang="es-419" sz="1200"/>
              <a:t>			</a:t>
            </a:r>
            <a:endParaRPr sz="1200"/>
          </a:p>
          <a:p>
            <a:pPr indent="0" lvl="0" marL="0" rtl="0" algn="l">
              <a:spcBef>
                <a:spcPts val="0"/>
              </a:spcBef>
              <a:spcAft>
                <a:spcPts val="0"/>
              </a:spcAft>
              <a:buNone/>
            </a:pPr>
            <a:r>
              <a:rPr lang="es-419" sz="1200"/>
              <a:t>		</a:t>
            </a:r>
            <a:endParaRPr sz="1200"/>
          </a:p>
        </p:txBody>
      </p:sp>
      <p:cxnSp>
        <p:nvCxnSpPr>
          <p:cNvPr id="126" name="Google Shape;126;p20"/>
          <p:cNvCxnSpPr>
            <a:stCxn id="125" idx="1"/>
          </p:cNvCxnSpPr>
          <p:nvPr/>
        </p:nvCxnSpPr>
        <p:spPr>
          <a:xfrm rot="10800000">
            <a:off x="2931675" y="3274575"/>
            <a:ext cx="1809000" cy="1167900"/>
          </a:xfrm>
          <a:prstGeom prst="straightConnector1">
            <a:avLst/>
          </a:prstGeom>
          <a:noFill/>
          <a:ln cap="flat" cmpd="sng" w="28575">
            <a:solidFill>
              <a:srgbClr val="1155CC"/>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1000"/>
                                        <p:tgtEl>
                                          <p:spTgt spid="125"/>
                                        </p:tgtEl>
                                        <p:attrNameLst>
                                          <p:attrName>ppt_w</p:attrName>
                                        </p:attrNameLst>
                                      </p:cBhvr>
                                      <p:tavLst>
                                        <p:tav fmla="" tm="0">
                                          <p:val>
                                            <p:strVal val="0"/>
                                          </p:val>
                                        </p:tav>
                                        <p:tav fmla="" tm="100000">
                                          <p:val>
                                            <p:strVal val="#ppt_w"/>
                                          </p:val>
                                        </p:tav>
                                      </p:tavLst>
                                    </p:anim>
                                    <p:anim calcmode="lin" valueType="num">
                                      <p:cBhvr additive="base">
                                        <p:cTn dur="1000"/>
                                        <p:tgtEl>
                                          <p:spTgt spid="12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1000"/>
                                        <p:tgtEl>
                                          <p:spTgt spid="12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1000"/>
                                        <p:tgtEl>
                                          <p:spTgt spid="125"/>
                                        </p:tgtEl>
                                        <p:attrNameLst>
                                          <p:attrName>ppt_y</p:attrName>
                                        </p:attrNameLst>
                                      </p:cBhvr>
                                      <p:tavLst>
                                        <p:tav fmla="" tm="0">
                                          <p:val>
                                            <p:strVal val="#ppt_y"/>
                                          </p:val>
                                        </p:tav>
                                        <p:tav fmla="" tm="100000">
                                          <p:val>
                                            <p:strVal val="#ppt_y+1"/>
                                          </p:val>
                                        </p:tav>
                                      </p:tavLst>
                                    </p:anim>
                                    <p:set>
                                      <p:cBhvr>
                                        <p:cTn dur="1" fill="hold">
                                          <p:stCondLst>
                                            <p:cond delay="1000"/>
                                          </p:stCondLst>
                                        </p:cTn>
                                        <p:tgtEl>
                                          <p:spTgt spid="12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1000"/>
                                        <p:tgtEl>
                                          <p:spTgt spid="126"/>
                                        </p:tgtEl>
                                        <p:attrNameLst>
                                          <p:attrName>ppt_y</p:attrName>
                                        </p:attrNameLst>
                                      </p:cBhvr>
                                      <p:tavLst>
                                        <p:tav fmla="" tm="0">
                                          <p:val>
                                            <p:strVal val="#ppt_y"/>
                                          </p:val>
                                        </p:tav>
                                        <p:tav fmla="" tm="100000">
                                          <p:val>
                                            <p:strVal val="#ppt_y+1"/>
                                          </p:val>
                                        </p:tav>
                                      </p:tavLst>
                                    </p:anim>
                                    <p:set>
                                      <p:cBhvr>
                                        <p:cTn dur="1" fill="hold">
                                          <p:stCondLst>
                                            <p:cond delay="1000"/>
                                          </p:stCondLst>
                                        </p:cTn>
                                        <p:tgtEl>
                                          <p:spTgt spid="12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1"/>
          <p:cNvPicPr preferRelativeResize="0"/>
          <p:nvPr/>
        </p:nvPicPr>
        <p:blipFill>
          <a:blip r:embed="rId3">
            <a:alphaModFix/>
          </a:blip>
          <a:stretch>
            <a:fillRect/>
          </a:stretch>
        </p:blipFill>
        <p:spPr>
          <a:xfrm>
            <a:off x="395220" y="691825"/>
            <a:ext cx="7940555" cy="4395475"/>
          </a:xfrm>
          <a:prstGeom prst="rect">
            <a:avLst/>
          </a:prstGeom>
          <a:noFill/>
          <a:ln>
            <a:noFill/>
          </a:ln>
        </p:spPr>
      </p:pic>
      <p:sp>
        <p:nvSpPr>
          <p:cNvPr id="132" name="Google Shape;132;p21"/>
          <p:cNvSpPr txBox="1"/>
          <p:nvPr>
            <p:ph type="title"/>
          </p:nvPr>
        </p:nvSpPr>
        <p:spPr>
          <a:xfrm>
            <a:off x="311700" y="56525"/>
            <a:ext cx="6649500" cy="53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3000">
                <a:latin typeface="Nunito"/>
                <a:ea typeface="Nunito"/>
                <a:cs typeface="Nunito"/>
                <a:sym typeface="Nunito"/>
              </a:rPr>
              <a:t>¿Cómo se forman los volcanes?</a:t>
            </a:r>
            <a:endParaRPr sz="3000">
              <a:latin typeface="Nunito"/>
              <a:ea typeface="Nunito"/>
              <a:cs typeface="Nunito"/>
              <a:sym typeface="Nunito"/>
            </a:endParaRPr>
          </a:p>
        </p:txBody>
      </p:sp>
      <p:sp>
        <p:nvSpPr>
          <p:cNvPr id="133" name="Google Shape;133;p21"/>
          <p:cNvSpPr txBox="1"/>
          <p:nvPr/>
        </p:nvSpPr>
        <p:spPr>
          <a:xfrm>
            <a:off x="1686425" y="4031700"/>
            <a:ext cx="3000000" cy="10557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sz="1200"/>
              <a:t>Cuandos dos placas oceánicas convergen, una se hunde bajo la otra y se funde parcialmente, mientras la otra sube, formando un arco de islas volcánicas.</a:t>
            </a:r>
            <a:r>
              <a:rPr lang="es-419" sz="1200"/>
              <a:t>			</a:t>
            </a:r>
            <a:endParaRPr sz="1200"/>
          </a:p>
          <a:p>
            <a:pPr indent="0" lvl="0" marL="0" rtl="0" algn="l">
              <a:spcBef>
                <a:spcPts val="0"/>
              </a:spcBef>
              <a:spcAft>
                <a:spcPts val="0"/>
              </a:spcAft>
              <a:buNone/>
            </a:pPr>
            <a:r>
              <a:rPr lang="es-419" sz="1200"/>
              <a:t>			</a:t>
            </a:r>
            <a:endParaRPr sz="1200"/>
          </a:p>
          <a:p>
            <a:pPr indent="0" lvl="0" marL="0" rtl="0" algn="l">
              <a:spcBef>
                <a:spcPts val="0"/>
              </a:spcBef>
              <a:spcAft>
                <a:spcPts val="0"/>
              </a:spcAft>
              <a:buNone/>
            </a:pPr>
            <a:r>
              <a:rPr lang="es-419" sz="1200"/>
              <a:t>		</a:t>
            </a:r>
            <a:endParaRPr sz="1200"/>
          </a:p>
        </p:txBody>
      </p:sp>
      <p:cxnSp>
        <p:nvCxnSpPr>
          <p:cNvPr id="134" name="Google Shape;134;p21"/>
          <p:cNvCxnSpPr>
            <a:stCxn id="133" idx="0"/>
          </p:cNvCxnSpPr>
          <p:nvPr/>
        </p:nvCxnSpPr>
        <p:spPr>
          <a:xfrm rot="10800000">
            <a:off x="1170125" y="3443100"/>
            <a:ext cx="2016300" cy="5886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1000"/>
                                        <p:tgtEl>
                                          <p:spTgt spid="133"/>
                                        </p:tgtEl>
                                        <p:attrNameLst>
                                          <p:attrName>ppt_w</p:attrName>
                                        </p:attrNameLst>
                                      </p:cBhvr>
                                      <p:tavLst>
                                        <p:tav fmla="" tm="0">
                                          <p:val>
                                            <p:strVal val="0"/>
                                          </p:val>
                                        </p:tav>
                                        <p:tav fmla="" tm="100000">
                                          <p:val>
                                            <p:strVal val="#ppt_w"/>
                                          </p:val>
                                        </p:tav>
                                      </p:tavLst>
                                    </p:anim>
                                    <p:anim calcmode="lin" valueType="num">
                                      <p:cBhvr additive="base">
                                        <p:cTn dur="1000"/>
                                        <p:tgtEl>
                                          <p:spTgt spid="13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1000"/>
                                        <p:tgtEl>
                                          <p:spTgt spid="13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